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Comic Sans Bold" panose="020B0604020202020204" charset="0"/>
      <p:regular r:id="rId16"/>
    </p:embeddedFont>
    <p:embeddedFont>
      <p:font typeface="Poppins Bold"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0025" autoAdjust="0"/>
  </p:normalViewPr>
  <p:slideViewPr>
    <p:cSldViewPr>
      <p:cViewPr>
        <p:scale>
          <a:sx n="68" d="100"/>
          <a:sy n="68" d="100"/>
        </p:scale>
        <p:origin x="894" y="-6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2D4EFA-46FC-4593-AD0C-4A2F6F19D766}" type="datetimeFigureOut">
              <a:rPr lang="en-GB" smtClean="0"/>
              <a:t>20/02/2026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425C19-C5AD-4262-A118-EB4A80E3903E}" type="slidenum">
              <a:rPr lang="en-GB" smtClean="0"/>
              <a:t>‹#›</a:t>
            </a:fld>
            <a:endParaRPr lang="en-GB"/>
          </a:p>
        </p:txBody>
      </p:sp>
    </p:spTree>
    <p:extLst>
      <p:ext uri="{BB962C8B-B14F-4D97-AF65-F5344CB8AC3E}">
        <p14:creationId xmlns:p14="http://schemas.microsoft.com/office/powerpoint/2010/main" val="2650501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training should take around a period and pupils will have a much better knowledge of SCQF and what their role will be as Ambassadors</a:t>
            </a:r>
          </a:p>
          <a:p>
            <a:endParaRPr lang="en-GB" dirty="0"/>
          </a:p>
          <a:p>
            <a:r>
              <a:rPr lang="en-GB" dirty="0"/>
              <a:t>We’ve factored in time for plenty of discussion and learning about what other pupils do. </a:t>
            </a:r>
          </a:p>
          <a:p>
            <a:endParaRPr lang="en-GB" dirty="0"/>
          </a:p>
          <a:p>
            <a:r>
              <a:rPr lang="en-GB" dirty="0"/>
              <a:t>There are additional supporting videos on our YouTube page should you need them</a:t>
            </a:r>
          </a:p>
          <a:p>
            <a:endParaRPr lang="en-GB" dirty="0"/>
          </a:p>
        </p:txBody>
      </p:sp>
      <p:sp>
        <p:nvSpPr>
          <p:cNvPr id="4" name="Slide Number Placeholder 3"/>
          <p:cNvSpPr>
            <a:spLocks noGrp="1"/>
          </p:cNvSpPr>
          <p:nvPr>
            <p:ph type="sldNum" sz="quarter" idx="10"/>
          </p:nvPr>
        </p:nvSpPr>
        <p:spPr/>
        <p:txBody>
          <a:bodyPr/>
          <a:lstStyle/>
          <a:p>
            <a:fld id="{FC425C19-C5AD-4262-A118-EB4A80E3903E}" type="slidenum">
              <a:rPr lang="en-GB" smtClean="0"/>
              <a:t>1</a:t>
            </a:fld>
            <a:endParaRPr lang="en-GB"/>
          </a:p>
        </p:txBody>
      </p:sp>
    </p:spTree>
    <p:extLst>
      <p:ext uri="{BB962C8B-B14F-4D97-AF65-F5344CB8AC3E}">
        <p14:creationId xmlns:p14="http://schemas.microsoft.com/office/powerpoint/2010/main" val="326706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b="1" u="sng" dirty="0">
                <a:effectLst/>
                <a:latin typeface="Arial" panose="020B0604020202020204" pitchFamily="34" charset="0"/>
                <a:ea typeface="Calibri" panose="020F0502020204030204" pitchFamily="34" charset="0"/>
                <a:cs typeface="Times New Roman" panose="02020603050405020304" pitchFamily="18" charset="0"/>
              </a:rPr>
              <a:t>SCQF levels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The SCQF has 12 levels. The different levels show the level of difficulty of a particular qualification, with level 12 being the most demanding. SCQF levels are based on a single set of ‘level descriptors’. These are the common reference points which provide a way of recognising learning that is </a:t>
            </a:r>
            <a:r>
              <a:rPr lang="en-GB" sz="1200" dirty="0">
                <a:effectLst/>
                <a:latin typeface="Arial" panose="020B0604020202020204" pitchFamily="34" charset="0"/>
                <a:ea typeface="Calibri" panose="020F0502020204030204" pitchFamily="34" charset="0"/>
                <a:cs typeface="Times New Roman" panose="02020603050405020304" pitchFamily="18" charset="0"/>
              </a:rPr>
              <a:t>outcome-based</a:t>
            </a:r>
            <a:r>
              <a:rPr lang="en-GB" sz="1100" dirty="0">
                <a:effectLst/>
                <a:latin typeface="Arial" panose="020B0604020202020204" pitchFamily="34" charset="0"/>
                <a:ea typeface="Calibri" panose="020F0502020204030204" pitchFamily="34" charset="0"/>
                <a:cs typeface="Times New Roman" panose="02020603050405020304" pitchFamily="18" charset="0"/>
              </a:rPr>
              <a:t> and quality-assured, no matter whether that learning is academic, vocational, non-formal or informal.</a:t>
            </a:r>
          </a:p>
          <a:p>
            <a:pPr>
              <a:lnSpc>
                <a:spcPct val="107000"/>
              </a:lnSpc>
              <a:spcAft>
                <a:spcPts val="80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b="1" u="sng" dirty="0">
                <a:effectLst/>
                <a:latin typeface="Arial" panose="020B0604020202020204" pitchFamily="34" charset="0"/>
                <a:ea typeface="Calibri" panose="020F0502020204030204" pitchFamily="34" charset="0"/>
                <a:cs typeface="Times New Roman" panose="02020603050405020304" pitchFamily="18" charset="0"/>
              </a:rPr>
              <a:t>SCQF credit points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Credit points are a way of showing how much time it takes, a typical learner, to complete a qualification or learning programme. Along with the level descriptors, they allow learners, learning providers and employers to compare different qualifications at the same or even different levels. Like other credit systems in the UK and abroad, the SCQF works on the basis that one credit point represents the amount of learning achieved through a notional 10 hours of learning time. This includes everything a teacher has to do to achieve the outcomes in a qualification, including the assessment procedures.</a:t>
            </a:r>
          </a:p>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600" b="1" u="sng" dirty="0">
                <a:effectLst/>
                <a:latin typeface="Arial" panose="020B0604020202020204" pitchFamily="34" charset="0"/>
                <a:ea typeface="Calibri" panose="020F0502020204030204" pitchFamily="34" charset="0"/>
                <a:cs typeface="Times New Roman" panose="02020603050405020304" pitchFamily="18" charset="0"/>
              </a:rPr>
              <a:t>SCQF qualifications</a:t>
            </a:r>
          </a:p>
          <a:p>
            <a:pPr>
              <a:lnSpc>
                <a:spcPct val="107000"/>
              </a:lnSpc>
              <a:spcAft>
                <a:spcPts val="800"/>
              </a:spcAft>
            </a:pPr>
            <a:r>
              <a:rPr lang="en-GB" sz="1200" b="0" u="none" dirty="0">
                <a:effectLst/>
                <a:latin typeface="Calibri" panose="020F0502020204030204" pitchFamily="34" charset="0"/>
                <a:ea typeface="Calibri" panose="020F0502020204030204" pitchFamily="34" charset="0"/>
                <a:cs typeface="Times New Roman" panose="02020603050405020304" pitchFamily="18" charset="0"/>
              </a:rPr>
              <a:t>There are all kinds of qualifications that sit on the SCQF, from Barista and First aid to Ph.D.'s and Doctorates! </a:t>
            </a:r>
          </a:p>
          <a:p>
            <a:endParaRPr lang="en-GB" dirty="0"/>
          </a:p>
          <a:p>
            <a:endParaRPr lang="en-GB" dirty="0"/>
          </a:p>
        </p:txBody>
      </p:sp>
      <p:sp>
        <p:nvSpPr>
          <p:cNvPr id="4" name="Slide Number Placeholder 3"/>
          <p:cNvSpPr>
            <a:spLocks noGrp="1"/>
          </p:cNvSpPr>
          <p:nvPr>
            <p:ph type="sldNum" sz="quarter" idx="10"/>
          </p:nvPr>
        </p:nvSpPr>
        <p:spPr/>
        <p:txBody>
          <a:bodyPr/>
          <a:lstStyle/>
          <a:p>
            <a:fld id="{FC425C19-C5AD-4262-A118-EB4A80E3903E}" type="slidenum">
              <a:rPr lang="en-GB" smtClean="0"/>
              <a:t>4</a:t>
            </a:fld>
            <a:endParaRPr lang="en-GB"/>
          </a:p>
        </p:txBody>
      </p:sp>
    </p:spTree>
    <p:extLst>
      <p:ext uri="{BB962C8B-B14F-4D97-AF65-F5344CB8AC3E}">
        <p14:creationId xmlns:p14="http://schemas.microsoft.com/office/powerpoint/2010/main" val="3631017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Small group task and discussion</a:t>
            </a:r>
          </a:p>
          <a:p>
            <a:endParaRPr lang="en-GB" b="1" u="sng" dirty="0"/>
          </a:p>
          <a:p>
            <a:r>
              <a:rPr lang="en-GB" dirty="0"/>
              <a:t>Pupils can open the </a:t>
            </a:r>
            <a:r>
              <a:rPr lang="en-GB" dirty="0" err="1"/>
              <a:t>Padlet</a:t>
            </a:r>
            <a:r>
              <a:rPr lang="en-GB" dirty="0"/>
              <a:t> and explore some of the examples of other qualifications on the SCQF. They can also search the SCQF Register at h</a:t>
            </a:r>
            <a:r>
              <a:rPr lang="en-US" dirty="0"/>
              <a:t>ttps://scqf.org.uk/the-framework/scqf-register/</a:t>
            </a:r>
            <a:endParaRPr lang="en-GB" dirty="0"/>
          </a:p>
          <a:p>
            <a:r>
              <a:rPr lang="en-GB" b="1" dirty="0"/>
              <a:t>Examples can include </a:t>
            </a:r>
          </a:p>
          <a:p>
            <a:r>
              <a:rPr lang="en-GB" dirty="0"/>
              <a:t>Young Scot </a:t>
            </a:r>
            <a:r>
              <a:rPr lang="en-GB" dirty="0" err="1"/>
              <a:t>DigiKnow</a:t>
            </a:r>
            <a:r>
              <a:rPr lang="en-GB" dirty="0"/>
              <a:t> award,</a:t>
            </a:r>
          </a:p>
          <a:p>
            <a:r>
              <a:rPr lang="en-GB" dirty="0"/>
              <a:t>Creative thinking, </a:t>
            </a:r>
          </a:p>
          <a:p>
            <a:r>
              <a:rPr lang="en-GB" dirty="0" err="1"/>
              <a:t>Fuelchange</a:t>
            </a:r>
            <a:r>
              <a:rPr lang="en-GB" dirty="0"/>
              <a:t>, </a:t>
            </a:r>
          </a:p>
          <a:p>
            <a:r>
              <a:rPr lang="en-GB" dirty="0"/>
              <a:t>Comedy and Confidence, </a:t>
            </a:r>
          </a:p>
          <a:p>
            <a:r>
              <a:rPr lang="en-GB" dirty="0" err="1"/>
              <a:t>Filmaking</a:t>
            </a:r>
            <a:r>
              <a:rPr lang="en-GB" dirty="0"/>
              <a:t>, </a:t>
            </a:r>
          </a:p>
          <a:p>
            <a:r>
              <a:rPr lang="en-GB" dirty="0"/>
              <a:t>Garment production, </a:t>
            </a:r>
          </a:p>
          <a:p>
            <a:r>
              <a:rPr lang="en-GB" dirty="0"/>
              <a:t>Young STEM leaders, </a:t>
            </a:r>
          </a:p>
          <a:p>
            <a:r>
              <a:rPr lang="en-GB" dirty="0" err="1"/>
              <a:t>Esports</a:t>
            </a:r>
            <a:r>
              <a:rPr lang="en-GB" dirty="0"/>
              <a:t>, </a:t>
            </a:r>
          </a:p>
          <a:p>
            <a:r>
              <a:rPr lang="en-GB" dirty="0"/>
              <a:t>Mental Health and awareness, </a:t>
            </a:r>
          </a:p>
          <a:p>
            <a:r>
              <a:rPr lang="en-GB" dirty="0"/>
              <a:t>Tenancy </a:t>
            </a:r>
          </a:p>
          <a:p>
            <a:r>
              <a:rPr lang="en-GB" dirty="0"/>
              <a:t>Climate and Sustainability. </a:t>
            </a:r>
          </a:p>
          <a:p>
            <a:endParaRPr lang="en-GB" dirty="0"/>
          </a:p>
          <a:p>
            <a:endParaRPr lang="en-GB" dirty="0"/>
          </a:p>
        </p:txBody>
      </p:sp>
      <p:sp>
        <p:nvSpPr>
          <p:cNvPr id="4" name="Slide Number Placeholder 3"/>
          <p:cNvSpPr>
            <a:spLocks noGrp="1"/>
          </p:cNvSpPr>
          <p:nvPr>
            <p:ph type="sldNum" sz="quarter" idx="10"/>
          </p:nvPr>
        </p:nvSpPr>
        <p:spPr/>
        <p:txBody>
          <a:bodyPr/>
          <a:lstStyle/>
          <a:p>
            <a:fld id="{FC425C19-C5AD-4262-A118-EB4A80E3903E}" type="slidenum">
              <a:rPr lang="en-GB" smtClean="0"/>
              <a:t>5</a:t>
            </a:fld>
            <a:endParaRPr lang="en-GB"/>
          </a:p>
        </p:txBody>
      </p:sp>
    </p:spTree>
    <p:extLst>
      <p:ext uri="{BB962C8B-B14F-4D97-AF65-F5344CB8AC3E}">
        <p14:creationId xmlns:p14="http://schemas.microsoft.com/office/powerpoint/2010/main" val="758698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Group task and discussion </a:t>
            </a:r>
          </a:p>
          <a:p>
            <a:endParaRPr lang="en-GB" dirty="0"/>
          </a:p>
          <a:p>
            <a:r>
              <a:rPr lang="en-GB" dirty="0"/>
              <a:t>Head teacher, subject teachers and pupil ambassadors are all speaking but it’s all pupils in the school involved in the activities</a:t>
            </a:r>
          </a:p>
          <a:p>
            <a:endParaRPr lang="en-GB" dirty="0"/>
          </a:p>
          <a:p>
            <a:r>
              <a:rPr lang="en-GB" dirty="0"/>
              <a:t>Pupils in the video are taking part in –</a:t>
            </a:r>
          </a:p>
          <a:p>
            <a:endParaRPr lang="en-GB" dirty="0"/>
          </a:p>
          <a:p>
            <a:r>
              <a:rPr lang="en-GB" dirty="0"/>
              <a:t>Computer games development</a:t>
            </a:r>
          </a:p>
          <a:p>
            <a:r>
              <a:rPr lang="en-GB" dirty="0"/>
              <a:t>Computing science</a:t>
            </a:r>
          </a:p>
          <a:p>
            <a:r>
              <a:rPr lang="en-GB" dirty="0"/>
              <a:t>Coding</a:t>
            </a:r>
          </a:p>
          <a:p>
            <a:r>
              <a:rPr lang="en-GB" dirty="0"/>
              <a:t>Music theatre</a:t>
            </a:r>
          </a:p>
          <a:p>
            <a:r>
              <a:rPr lang="en-GB" dirty="0"/>
              <a:t>Acting and performance</a:t>
            </a:r>
          </a:p>
          <a:p>
            <a:r>
              <a:rPr lang="en-GB" dirty="0"/>
              <a:t>Criminology </a:t>
            </a:r>
          </a:p>
          <a:p>
            <a:r>
              <a:rPr lang="en-GB" dirty="0"/>
              <a:t>Barista</a:t>
            </a:r>
          </a:p>
          <a:p>
            <a:r>
              <a:rPr lang="en-GB" dirty="0"/>
              <a:t>Health and food tech</a:t>
            </a:r>
          </a:p>
        </p:txBody>
      </p:sp>
      <p:sp>
        <p:nvSpPr>
          <p:cNvPr id="4" name="Slide Number Placeholder 3"/>
          <p:cNvSpPr>
            <a:spLocks noGrp="1"/>
          </p:cNvSpPr>
          <p:nvPr>
            <p:ph type="sldNum" sz="quarter" idx="10"/>
          </p:nvPr>
        </p:nvSpPr>
        <p:spPr/>
        <p:txBody>
          <a:bodyPr/>
          <a:lstStyle/>
          <a:p>
            <a:fld id="{FC425C19-C5AD-4262-A118-EB4A80E3903E}" type="slidenum">
              <a:rPr lang="en-GB" smtClean="0"/>
              <a:t>7</a:t>
            </a:fld>
            <a:endParaRPr lang="en-GB"/>
          </a:p>
        </p:txBody>
      </p:sp>
    </p:spTree>
    <p:extLst>
      <p:ext uri="{BB962C8B-B14F-4D97-AF65-F5344CB8AC3E}">
        <p14:creationId xmlns:p14="http://schemas.microsoft.com/office/powerpoint/2010/main" val="2479834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qualifications on the SCQF are allocated a Level – A Higher is at SCQF level 6 but so is an NPA and Foundation Apprenticeship. One qualification is not better than the others, they are just different parts of pathways! </a:t>
            </a:r>
          </a:p>
          <a:p>
            <a:endParaRPr lang="en-GB" dirty="0"/>
          </a:p>
          <a:p>
            <a:r>
              <a:rPr lang="en-GB" dirty="0"/>
              <a:t>Pick the right qualifications for your pathway, whether that’s work, college, </a:t>
            </a:r>
            <a:r>
              <a:rPr lang="en-GB" dirty="0" err="1"/>
              <a:t>Uni</a:t>
            </a:r>
            <a:r>
              <a:rPr lang="en-GB" dirty="0"/>
              <a:t> or apprenticeships. </a:t>
            </a:r>
          </a:p>
          <a:p>
            <a:endParaRPr lang="en-GB" dirty="0"/>
          </a:p>
          <a:p>
            <a:r>
              <a:rPr lang="en-GB" b="1" dirty="0"/>
              <a:t>Check out the map to see some of the ways you can get to SCQF level 10 which includes Hons degree and Graduate apprenticeship. </a:t>
            </a:r>
          </a:p>
          <a:p>
            <a:endParaRPr lang="en-GB" dirty="0"/>
          </a:p>
        </p:txBody>
      </p:sp>
      <p:sp>
        <p:nvSpPr>
          <p:cNvPr id="4" name="Slide Number Placeholder 3"/>
          <p:cNvSpPr>
            <a:spLocks noGrp="1"/>
          </p:cNvSpPr>
          <p:nvPr>
            <p:ph type="sldNum" sz="quarter" idx="10"/>
          </p:nvPr>
        </p:nvSpPr>
        <p:spPr/>
        <p:txBody>
          <a:bodyPr/>
          <a:lstStyle/>
          <a:p>
            <a:fld id="{FC425C19-C5AD-4262-A118-EB4A80E3903E}" type="slidenum">
              <a:rPr lang="en-GB" smtClean="0"/>
              <a:t>8</a:t>
            </a:fld>
            <a:endParaRPr lang="en-GB"/>
          </a:p>
        </p:txBody>
      </p:sp>
    </p:spTree>
    <p:extLst>
      <p:ext uri="{BB962C8B-B14F-4D97-AF65-F5344CB8AC3E}">
        <p14:creationId xmlns:p14="http://schemas.microsoft.com/office/powerpoint/2010/main" val="1513084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Group task after video</a:t>
            </a:r>
          </a:p>
          <a:p>
            <a:endParaRPr lang="en-GB" dirty="0"/>
          </a:p>
          <a:p>
            <a:r>
              <a:rPr lang="en-GB" dirty="0"/>
              <a:t>As pupil ambassadors, you can be as creative and innovative as you like! </a:t>
            </a:r>
          </a:p>
          <a:p>
            <a:endParaRPr lang="en-GB" dirty="0"/>
          </a:p>
          <a:p>
            <a:r>
              <a:rPr lang="en-GB" dirty="0"/>
              <a:t>Other pupils have used – </a:t>
            </a:r>
          </a:p>
          <a:p>
            <a:endParaRPr lang="en-GB" dirty="0"/>
          </a:p>
          <a:p>
            <a:r>
              <a:rPr lang="en-GB" dirty="0"/>
              <a:t>Social media channels or takeovers </a:t>
            </a:r>
          </a:p>
          <a:p>
            <a:r>
              <a:rPr lang="en-GB" dirty="0"/>
              <a:t>Podcasts</a:t>
            </a:r>
          </a:p>
          <a:p>
            <a:r>
              <a:rPr lang="en-GB" dirty="0"/>
              <a:t>Videos</a:t>
            </a:r>
          </a:p>
          <a:p>
            <a:r>
              <a:rPr lang="en-GB" dirty="0"/>
              <a:t>Newsletters</a:t>
            </a:r>
          </a:p>
          <a:p>
            <a:r>
              <a:rPr lang="en-GB" dirty="0"/>
              <a:t>Speaking at parents nights / course choice evenings</a:t>
            </a:r>
          </a:p>
          <a:p>
            <a:r>
              <a:rPr lang="en-GB" dirty="0"/>
              <a:t>BGE assemblies</a:t>
            </a:r>
          </a:p>
          <a:p>
            <a:r>
              <a:rPr lang="en-GB" dirty="0"/>
              <a:t>PSE classes</a:t>
            </a:r>
          </a:p>
          <a:p>
            <a:endParaRPr lang="en-GB" dirty="0"/>
          </a:p>
          <a:p>
            <a:r>
              <a:rPr lang="en-GB" dirty="0"/>
              <a:t>Anything! </a:t>
            </a:r>
          </a:p>
          <a:p>
            <a:endParaRPr lang="en-GB" dirty="0"/>
          </a:p>
        </p:txBody>
      </p:sp>
      <p:sp>
        <p:nvSpPr>
          <p:cNvPr id="4" name="Slide Number Placeholder 3"/>
          <p:cNvSpPr>
            <a:spLocks noGrp="1"/>
          </p:cNvSpPr>
          <p:nvPr>
            <p:ph type="sldNum" sz="quarter" idx="10"/>
          </p:nvPr>
        </p:nvSpPr>
        <p:spPr/>
        <p:txBody>
          <a:bodyPr/>
          <a:lstStyle/>
          <a:p>
            <a:fld id="{FC425C19-C5AD-4262-A118-EB4A80E3903E}" type="slidenum">
              <a:rPr lang="en-GB" smtClean="0"/>
              <a:t>9</a:t>
            </a:fld>
            <a:endParaRPr lang="en-GB"/>
          </a:p>
        </p:txBody>
      </p:sp>
    </p:spTree>
    <p:extLst>
      <p:ext uri="{BB962C8B-B14F-4D97-AF65-F5344CB8AC3E}">
        <p14:creationId xmlns:p14="http://schemas.microsoft.com/office/powerpoint/2010/main" val="2057087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C425C19-C5AD-4262-A118-EB4A80E3903E}" type="slidenum">
              <a:rPr lang="en-GB" smtClean="0"/>
              <a:t>10</a:t>
            </a:fld>
            <a:endParaRPr lang="en-GB"/>
          </a:p>
        </p:txBody>
      </p:sp>
    </p:spTree>
    <p:extLst>
      <p:ext uri="{BB962C8B-B14F-4D97-AF65-F5344CB8AC3E}">
        <p14:creationId xmlns:p14="http://schemas.microsoft.com/office/powerpoint/2010/main" val="1430961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 of resources we can provide schools,</a:t>
            </a:r>
            <a:r>
              <a:rPr lang="en-US" baseline="0" dirty="0"/>
              <a:t> parents and pupils. </a:t>
            </a:r>
          </a:p>
          <a:p>
            <a:endParaRPr lang="en-US" baseline="0" dirty="0"/>
          </a:p>
          <a:p>
            <a:r>
              <a:rPr lang="en-US" b="1" baseline="0" dirty="0"/>
              <a:t>Each resource image is hyperlinked and can be downloaded and printed if better. </a:t>
            </a:r>
            <a:endParaRPr lang="en-GB" b="1" dirty="0"/>
          </a:p>
          <a:p>
            <a:endParaRPr lang="en-GB" dirty="0"/>
          </a:p>
        </p:txBody>
      </p:sp>
      <p:sp>
        <p:nvSpPr>
          <p:cNvPr id="4" name="Slide Number Placeholder 3"/>
          <p:cNvSpPr>
            <a:spLocks noGrp="1"/>
          </p:cNvSpPr>
          <p:nvPr>
            <p:ph type="sldNum" sz="quarter" idx="10"/>
          </p:nvPr>
        </p:nvSpPr>
        <p:spPr/>
        <p:txBody>
          <a:bodyPr/>
          <a:lstStyle/>
          <a:p>
            <a:fld id="{FC425C19-C5AD-4262-A118-EB4A80E3903E}" type="slidenum">
              <a:rPr lang="en-GB" smtClean="0"/>
              <a:t>12</a:t>
            </a:fld>
            <a:endParaRPr lang="en-GB"/>
          </a:p>
        </p:txBody>
      </p:sp>
    </p:spTree>
    <p:extLst>
      <p:ext uri="{BB962C8B-B14F-4D97-AF65-F5344CB8AC3E}">
        <p14:creationId xmlns:p14="http://schemas.microsoft.com/office/powerpoint/2010/main" val="3572784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3" Type="http://schemas.openxmlformats.org/officeDocument/2006/relationships/image" Target="../media/image11.svg"/><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33.svg"/><Relationship Id="rId2" Type="http://schemas.openxmlformats.org/officeDocument/2006/relationships/image" Target="../media/image10.png"/><Relationship Id="rId16"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image" Target="../media/image13.svg"/><Relationship Id="rId15" Type="http://schemas.openxmlformats.org/officeDocument/2006/relationships/image" Target="../media/image31.svg"/><Relationship Id="rId10" Type="http://schemas.openxmlformats.org/officeDocument/2006/relationships/image" Target="../media/image26.png"/><Relationship Id="rId4" Type="http://schemas.openxmlformats.org/officeDocument/2006/relationships/image" Target="../media/image12.png"/><Relationship Id="rId9" Type="http://schemas.openxmlformats.org/officeDocument/2006/relationships/image" Target="../media/image25.svg"/><Relationship Id="rId1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2.png"/><Relationship Id="rId7" Type="http://schemas.openxmlformats.org/officeDocument/2006/relationships/hyperlink" Target="https://scqf.org.uk/wp-content/uploads/2024/09/connecting-your-learning-journey-web-nov-2022-1.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hyperlink" Target="https://scqf.org.uk/wp-content/uploads/2024/09/old-v-new.pdf" TargetMode="External"/><Relationship Id="rId10" Type="http://schemas.openxmlformats.org/officeDocument/2006/relationships/image" Target="../media/image36.png"/><Relationship Id="rId4" Type="http://schemas.openxmlformats.org/officeDocument/2006/relationships/image" Target="../media/image13.svg"/><Relationship Id="rId9" Type="http://schemas.openxmlformats.org/officeDocument/2006/relationships/hyperlink" Target="https://scqf.org.uk/wp-content/uploads/2024/09/Parent-leaflet-updated-2026-web.pdf"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sv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hyperlink" Target="https://padlet.com/dwood109/scqf-school-ambassadors-asn7xn21gponorh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hyperlink" Target="https://www.youtube.com/watch?v=NMP7gYwplhg&amp;t=1s" TargetMode="Externa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https://www.youtube.com/watch?v=myFx1d8EEWo&amp;feature=youtu.be"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GB"/>
          </a:p>
        </p:txBody>
      </p:sp>
      <p:sp>
        <p:nvSpPr>
          <p:cNvPr id="3" name="Freeform 3"/>
          <p:cNvSpPr/>
          <p:nvPr/>
        </p:nvSpPr>
        <p:spPr>
          <a:xfrm>
            <a:off x="-2397452" y="5782843"/>
            <a:ext cx="6963046" cy="6963046"/>
          </a:xfrm>
          <a:custGeom>
            <a:avLst/>
            <a:gdLst/>
            <a:ahLst/>
            <a:cxnLst/>
            <a:rect l="l" t="t" r="r" b="b"/>
            <a:pathLst>
              <a:path w="6963046" h="6963046">
                <a:moveTo>
                  <a:pt x="0" y="0"/>
                </a:moveTo>
                <a:lnTo>
                  <a:pt x="6963046" y="0"/>
                </a:lnTo>
                <a:lnTo>
                  <a:pt x="6963046" y="6963046"/>
                </a:lnTo>
                <a:lnTo>
                  <a:pt x="0" y="696304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 name="Freeform 4"/>
          <p:cNvSpPr/>
          <p:nvPr/>
        </p:nvSpPr>
        <p:spPr>
          <a:xfrm>
            <a:off x="875898" y="-3789077"/>
            <a:ext cx="8932577" cy="8932577"/>
          </a:xfrm>
          <a:custGeom>
            <a:avLst/>
            <a:gdLst/>
            <a:ahLst/>
            <a:cxnLst/>
            <a:rect l="l" t="t" r="r" b="b"/>
            <a:pathLst>
              <a:path w="8932577" h="8932577">
                <a:moveTo>
                  <a:pt x="0" y="0"/>
                </a:moveTo>
                <a:lnTo>
                  <a:pt x="8932577" y="0"/>
                </a:lnTo>
                <a:lnTo>
                  <a:pt x="8932577" y="8932577"/>
                </a:lnTo>
                <a:lnTo>
                  <a:pt x="0" y="893257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5" name="TextBox 5"/>
          <p:cNvSpPr txBox="1"/>
          <p:nvPr/>
        </p:nvSpPr>
        <p:spPr>
          <a:xfrm>
            <a:off x="733777" y="962025"/>
            <a:ext cx="17123450" cy="8579272"/>
          </a:xfrm>
          <a:prstGeom prst="rect">
            <a:avLst/>
          </a:prstGeom>
          <a:effectLst>
            <a:glow rad="101600">
              <a:schemeClr val="accent2">
                <a:satMod val="175000"/>
                <a:alpha val="40000"/>
              </a:schemeClr>
            </a:glow>
            <a:outerShdw blurRad="50800" dist="38100" dir="16200000" rotWithShape="0">
              <a:prstClr val="black">
                <a:alpha val="40000"/>
              </a:prstClr>
            </a:outerShdw>
          </a:effectLst>
        </p:spPr>
        <p:txBody>
          <a:bodyPr lIns="0" tIns="0" rIns="0" bIns="0" rtlCol="0" anchor="t">
            <a:spAutoFit/>
          </a:bodyPr>
          <a:lstStyle/>
          <a:p>
            <a:pPr algn="ctr">
              <a:lnSpc>
                <a:spcPts val="22260"/>
              </a:lnSpc>
            </a:pPr>
            <a:r>
              <a:rPr lang="en-US" sz="16300" b="1" dirty="0">
                <a:solidFill>
                  <a:srgbClr val="FFFFFF"/>
                </a:solidFill>
                <a:latin typeface="Poppins Bold"/>
                <a:ea typeface="Poppins Bold"/>
                <a:cs typeface="Poppins Bold"/>
                <a:sym typeface="Poppins Bold"/>
              </a:rPr>
              <a:t>SCQF Pupil </a:t>
            </a:r>
          </a:p>
          <a:p>
            <a:pPr algn="ctr">
              <a:lnSpc>
                <a:spcPts val="22260"/>
              </a:lnSpc>
            </a:pPr>
            <a:r>
              <a:rPr lang="en-US" sz="16300" b="1" dirty="0">
                <a:solidFill>
                  <a:srgbClr val="FFFFFF"/>
                </a:solidFill>
                <a:latin typeface="Poppins Bold"/>
                <a:ea typeface="Poppins Bold"/>
                <a:cs typeface="Poppins Bold"/>
                <a:sym typeface="Poppins Bold"/>
              </a:rPr>
              <a:t>Ambassador </a:t>
            </a:r>
          </a:p>
          <a:p>
            <a:pPr algn="ctr">
              <a:lnSpc>
                <a:spcPts val="22260"/>
              </a:lnSpc>
            </a:pPr>
            <a:r>
              <a:rPr lang="en-US" sz="16300" b="1" dirty="0">
                <a:solidFill>
                  <a:srgbClr val="FFFFFF"/>
                </a:solidFill>
                <a:latin typeface="Poppins Bold"/>
                <a:ea typeface="Poppins Bold"/>
                <a:cs typeface="Poppins Bold"/>
                <a:sym typeface="Poppins Bold"/>
              </a:rPr>
              <a:t>Training</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B0317E"/>
        </a:solidFill>
        <a:effectLst/>
      </p:bgPr>
    </p:bg>
    <p:spTree>
      <p:nvGrpSpPr>
        <p:cNvPr id="1" name=""/>
        <p:cNvGrpSpPr/>
        <p:nvPr/>
      </p:nvGrpSpPr>
      <p:grpSpPr>
        <a:xfrm>
          <a:off x="0" y="0"/>
          <a:ext cx="0" cy="0"/>
          <a:chOff x="0" y="0"/>
          <a:chExt cx="0" cy="0"/>
        </a:xfrm>
      </p:grpSpPr>
      <p:sp>
        <p:nvSpPr>
          <p:cNvPr id="2" name="Freeform 2"/>
          <p:cNvSpPr/>
          <p:nvPr/>
        </p:nvSpPr>
        <p:spPr>
          <a:xfrm flipV="1">
            <a:off x="1741487" y="628999"/>
            <a:ext cx="13896012" cy="10694139"/>
          </a:xfrm>
          <a:custGeom>
            <a:avLst/>
            <a:gdLst/>
            <a:ahLst/>
            <a:cxnLst/>
            <a:rect l="l" t="t" r="r" b="b"/>
            <a:pathLst>
              <a:path w="13896012" h="10694139">
                <a:moveTo>
                  <a:pt x="0" y="10694139"/>
                </a:moveTo>
                <a:lnTo>
                  <a:pt x="13896012" y="10694139"/>
                </a:lnTo>
                <a:lnTo>
                  <a:pt x="13896012" y="0"/>
                </a:lnTo>
                <a:lnTo>
                  <a:pt x="0" y="0"/>
                </a:lnTo>
                <a:lnTo>
                  <a:pt x="0" y="10694139"/>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p:nvPr/>
        </p:nvSpPr>
        <p:spPr>
          <a:xfrm>
            <a:off x="4314690" y="0"/>
            <a:ext cx="10533087" cy="4344899"/>
          </a:xfrm>
          <a:custGeom>
            <a:avLst/>
            <a:gdLst/>
            <a:ahLst/>
            <a:cxnLst/>
            <a:rect l="l" t="t" r="r" b="b"/>
            <a:pathLst>
              <a:path w="10533087" h="4344899">
                <a:moveTo>
                  <a:pt x="0" y="0"/>
                </a:moveTo>
                <a:lnTo>
                  <a:pt x="10533087" y="0"/>
                </a:lnTo>
                <a:lnTo>
                  <a:pt x="10533087" y="4344899"/>
                </a:lnTo>
                <a:lnTo>
                  <a:pt x="0" y="4344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 name="TextBox 4"/>
          <p:cNvSpPr txBox="1"/>
          <p:nvPr/>
        </p:nvSpPr>
        <p:spPr>
          <a:xfrm rot="-165246">
            <a:off x="1805079" y="777335"/>
            <a:ext cx="14965374" cy="2260416"/>
          </a:xfrm>
          <a:prstGeom prst="rect">
            <a:avLst/>
          </a:prstGeom>
        </p:spPr>
        <p:txBody>
          <a:bodyPr lIns="0" tIns="0" rIns="0" bIns="0" rtlCol="0" anchor="t">
            <a:spAutoFit/>
          </a:bodyPr>
          <a:lstStyle/>
          <a:p>
            <a:pPr algn="ctr">
              <a:lnSpc>
                <a:spcPts val="17534"/>
              </a:lnSpc>
            </a:pPr>
            <a:r>
              <a:rPr lang="en-US" sz="12524" b="1" dirty="0">
                <a:solidFill>
                  <a:srgbClr val="1C283C"/>
                </a:solidFill>
                <a:latin typeface="Poppins Bold"/>
                <a:ea typeface="Poppins Bold"/>
                <a:cs typeface="Poppins Bold"/>
                <a:sym typeface="Poppins Bold"/>
              </a:rPr>
              <a:t>Impact</a:t>
            </a:r>
          </a:p>
        </p:txBody>
      </p:sp>
      <p:sp>
        <p:nvSpPr>
          <p:cNvPr id="5" name="TextBox 5"/>
          <p:cNvSpPr txBox="1"/>
          <p:nvPr/>
        </p:nvSpPr>
        <p:spPr>
          <a:xfrm>
            <a:off x="4062373" y="4544801"/>
            <a:ext cx="10239453" cy="3665927"/>
          </a:xfrm>
          <a:prstGeom prst="rect">
            <a:avLst/>
          </a:prstGeom>
        </p:spPr>
        <p:txBody>
          <a:bodyPr lIns="0" tIns="0" rIns="0" bIns="0" rtlCol="0" anchor="t">
            <a:spAutoFit/>
          </a:bodyPr>
          <a:lstStyle/>
          <a:p>
            <a:pPr marL="591936" lvl="1" indent="-295968" algn="l">
              <a:lnSpc>
                <a:spcPts val="3235"/>
              </a:lnSpc>
              <a:buFont typeface="Arial"/>
              <a:buChar char="•"/>
            </a:pPr>
            <a:r>
              <a:rPr lang="en-US" sz="2741" b="1">
                <a:solidFill>
                  <a:srgbClr val="000000"/>
                </a:solidFill>
                <a:latin typeface="Poppins Bold"/>
                <a:ea typeface="Poppins Bold"/>
                <a:cs typeface="Poppins Bold"/>
                <a:sym typeface="Poppins Bold"/>
              </a:rPr>
              <a:t>Employers will better understand your qualifications and skills</a:t>
            </a:r>
          </a:p>
          <a:p>
            <a:pPr marL="591936" lvl="1" indent="-295968" algn="l">
              <a:lnSpc>
                <a:spcPts val="3235"/>
              </a:lnSpc>
              <a:buFont typeface="Arial"/>
              <a:buChar char="•"/>
            </a:pPr>
            <a:r>
              <a:rPr lang="en-US" sz="2741" b="1">
                <a:solidFill>
                  <a:srgbClr val="000000"/>
                </a:solidFill>
                <a:latin typeface="Poppins Bold"/>
                <a:ea typeface="Poppins Bold"/>
                <a:cs typeface="Poppins Bold"/>
                <a:sym typeface="Poppins Bold"/>
              </a:rPr>
              <a:t>Parents and carers will be able to help you to choose the right qualifications for your learning. They’ll also understand how your modern qualifications compare to theirs</a:t>
            </a:r>
          </a:p>
          <a:p>
            <a:pPr marL="591936" lvl="1" indent="-295968" algn="l">
              <a:lnSpc>
                <a:spcPts val="3235"/>
              </a:lnSpc>
              <a:buFont typeface="Arial"/>
              <a:buChar char="•"/>
            </a:pPr>
            <a:r>
              <a:rPr lang="en-US" sz="2741" b="1">
                <a:solidFill>
                  <a:srgbClr val="000000"/>
                </a:solidFill>
                <a:latin typeface="Poppins Bold"/>
                <a:ea typeface="Poppins Bold"/>
                <a:cs typeface="Poppins Bold"/>
                <a:sym typeface="Poppins Bold"/>
              </a:rPr>
              <a:t>Pupils will recognise the value in different qualifications at different SCQF levels, and be confident about making subject choices in the future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6A2C91"/>
        </a:solidFill>
        <a:effectLst/>
      </p:bgPr>
    </p:bg>
    <p:spTree>
      <p:nvGrpSpPr>
        <p:cNvPr id="1" name=""/>
        <p:cNvGrpSpPr/>
        <p:nvPr/>
      </p:nvGrpSpPr>
      <p:grpSpPr>
        <a:xfrm>
          <a:off x="0" y="0"/>
          <a:ext cx="0" cy="0"/>
          <a:chOff x="0" y="0"/>
          <a:chExt cx="0" cy="0"/>
        </a:xfrm>
      </p:grpSpPr>
      <p:sp>
        <p:nvSpPr>
          <p:cNvPr id="2" name="Freeform 2"/>
          <p:cNvSpPr/>
          <p:nvPr/>
        </p:nvSpPr>
        <p:spPr>
          <a:xfrm flipV="1">
            <a:off x="805641" y="345100"/>
            <a:ext cx="15392690" cy="11845958"/>
          </a:xfrm>
          <a:custGeom>
            <a:avLst/>
            <a:gdLst/>
            <a:ahLst/>
            <a:cxnLst/>
            <a:rect l="l" t="t" r="r" b="b"/>
            <a:pathLst>
              <a:path w="15392690" h="11845958">
                <a:moveTo>
                  <a:pt x="0" y="11845958"/>
                </a:moveTo>
                <a:lnTo>
                  <a:pt x="15392691" y="11845958"/>
                </a:lnTo>
                <a:lnTo>
                  <a:pt x="15392691" y="0"/>
                </a:lnTo>
                <a:lnTo>
                  <a:pt x="0" y="0"/>
                </a:lnTo>
                <a:lnTo>
                  <a:pt x="0" y="11845958"/>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4185196" y="0"/>
            <a:ext cx="10533087" cy="4344899"/>
          </a:xfrm>
          <a:custGeom>
            <a:avLst/>
            <a:gdLst/>
            <a:ahLst/>
            <a:cxnLst/>
            <a:rect l="l" t="t" r="r" b="b"/>
            <a:pathLst>
              <a:path w="10533087" h="4344899">
                <a:moveTo>
                  <a:pt x="0" y="0"/>
                </a:moveTo>
                <a:lnTo>
                  <a:pt x="10533087" y="0"/>
                </a:lnTo>
                <a:lnTo>
                  <a:pt x="10533087" y="4344899"/>
                </a:lnTo>
                <a:lnTo>
                  <a:pt x="0" y="43448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 name="Freeform 4"/>
          <p:cNvSpPr/>
          <p:nvPr/>
        </p:nvSpPr>
        <p:spPr>
          <a:xfrm>
            <a:off x="3356158" y="6268079"/>
            <a:ext cx="2606860" cy="2264710"/>
          </a:xfrm>
          <a:custGeom>
            <a:avLst/>
            <a:gdLst/>
            <a:ahLst/>
            <a:cxnLst/>
            <a:rect l="l" t="t" r="r" b="b"/>
            <a:pathLst>
              <a:path w="2606860" h="2264710">
                <a:moveTo>
                  <a:pt x="0" y="0"/>
                </a:moveTo>
                <a:lnTo>
                  <a:pt x="2606860" y="0"/>
                </a:lnTo>
                <a:lnTo>
                  <a:pt x="2606860" y="2264710"/>
                </a:lnTo>
                <a:lnTo>
                  <a:pt x="0" y="226471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5" name="Freeform 5"/>
          <p:cNvSpPr/>
          <p:nvPr/>
        </p:nvSpPr>
        <p:spPr>
          <a:xfrm>
            <a:off x="6383845" y="4324548"/>
            <a:ext cx="2518191" cy="2187678"/>
          </a:xfrm>
          <a:custGeom>
            <a:avLst/>
            <a:gdLst/>
            <a:ahLst/>
            <a:cxnLst/>
            <a:rect l="l" t="t" r="r" b="b"/>
            <a:pathLst>
              <a:path w="2518191" h="2187678">
                <a:moveTo>
                  <a:pt x="0" y="0"/>
                </a:moveTo>
                <a:lnTo>
                  <a:pt x="2518191" y="0"/>
                </a:lnTo>
                <a:lnTo>
                  <a:pt x="2518191" y="2187678"/>
                </a:lnTo>
                <a:lnTo>
                  <a:pt x="0" y="218767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6" name="Freeform 6"/>
          <p:cNvSpPr/>
          <p:nvPr/>
        </p:nvSpPr>
        <p:spPr>
          <a:xfrm>
            <a:off x="6038553" y="6905381"/>
            <a:ext cx="2463433" cy="2140108"/>
          </a:xfrm>
          <a:custGeom>
            <a:avLst/>
            <a:gdLst/>
            <a:ahLst/>
            <a:cxnLst/>
            <a:rect l="l" t="t" r="r" b="b"/>
            <a:pathLst>
              <a:path w="2463433" h="2140108">
                <a:moveTo>
                  <a:pt x="0" y="0"/>
                </a:moveTo>
                <a:lnTo>
                  <a:pt x="2463433" y="0"/>
                </a:lnTo>
                <a:lnTo>
                  <a:pt x="2463433" y="2140108"/>
                </a:lnTo>
                <a:lnTo>
                  <a:pt x="0" y="214010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7" name="Freeform 7"/>
          <p:cNvSpPr/>
          <p:nvPr/>
        </p:nvSpPr>
        <p:spPr>
          <a:xfrm>
            <a:off x="3199735" y="4399053"/>
            <a:ext cx="3105329" cy="1700167"/>
          </a:xfrm>
          <a:custGeom>
            <a:avLst/>
            <a:gdLst/>
            <a:ahLst/>
            <a:cxnLst/>
            <a:rect l="l" t="t" r="r" b="b"/>
            <a:pathLst>
              <a:path w="3105329" h="1700167">
                <a:moveTo>
                  <a:pt x="0" y="0"/>
                </a:moveTo>
                <a:lnTo>
                  <a:pt x="3105329" y="0"/>
                </a:lnTo>
                <a:lnTo>
                  <a:pt x="3105329" y="1700167"/>
                </a:lnTo>
                <a:lnTo>
                  <a:pt x="0" y="170016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8" name="TextBox 8"/>
          <p:cNvSpPr txBox="1"/>
          <p:nvPr/>
        </p:nvSpPr>
        <p:spPr>
          <a:xfrm rot="-165246">
            <a:off x="4118132" y="889730"/>
            <a:ext cx="10400050" cy="2362088"/>
          </a:xfrm>
          <a:prstGeom prst="rect">
            <a:avLst/>
          </a:prstGeom>
        </p:spPr>
        <p:txBody>
          <a:bodyPr lIns="0" tIns="0" rIns="0" bIns="0" rtlCol="0" anchor="t">
            <a:spAutoFit/>
          </a:bodyPr>
          <a:lstStyle/>
          <a:p>
            <a:pPr algn="ctr">
              <a:lnSpc>
                <a:spcPts val="8442"/>
              </a:lnSpc>
            </a:pPr>
            <a:r>
              <a:rPr lang="en-US" sz="8703" b="1">
                <a:solidFill>
                  <a:srgbClr val="1C283C"/>
                </a:solidFill>
                <a:latin typeface="Poppins Bold"/>
                <a:ea typeface="Poppins Bold"/>
                <a:cs typeface="Poppins Bold"/>
                <a:sym typeface="Poppins Bold"/>
              </a:rPr>
              <a:t>What’s in </a:t>
            </a:r>
          </a:p>
          <a:p>
            <a:pPr algn="ctr">
              <a:lnSpc>
                <a:spcPts val="9748"/>
              </a:lnSpc>
            </a:pPr>
            <a:r>
              <a:rPr lang="en-US" sz="8703" b="1">
                <a:solidFill>
                  <a:srgbClr val="1C283C"/>
                </a:solidFill>
                <a:latin typeface="Poppins Bold"/>
                <a:ea typeface="Poppins Bold"/>
                <a:cs typeface="Poppins Bold"/>
                <a:sym typeface="Poppins Bold"/>
              </a:rPr>
              <a:t>it for you?</a:t>
            </a:r>
          </a:p>
        </p:txBody>
      </p:sp>
      <p:sp>
        <p:nvSpPr>
          <p:cNvPr id="9" name="TextBox 9"/>
          <p:cNvSpPr txBox="1"/>
          <p:nvPr/>
        </p:nvSpPr>
        <p:spPr>
          <a:xfrm>
            <a:off x="3401133" y="4833773"/>
            <a:ext cx="2776118" cy="904761"/>
          </a:xfrm>
          <a:prstGeom prst="rect">
            <a:avLst/>
          </a:prstGeom>
        </p:spPr>
        <p:txBody>
          <a:bodyPr lIns="0" tIns="0" rIns="0" bIns="0" rtlCol="0" anchor="t">
            <a:spAutoFit/>
          </a:bodyPr>
          <a:lstStyle/>
          <a:p>
            <a:pPr algn="ctr">
              <a:lnSpc>
                <a:spcPts val="3530"/>
              </a:lnSpc>
              <a:spcBef>
                <a:spcPct val="0"/>
              </a:spcBef>
            </a:pPr>
            <a:r>
              <a:rPr lang="en-US" sz="2521" b="1">
                <a:solidFill>
                  <a:srgbClr val="FFFFFF"/>
                </a:solidFill>
                <a:latin typeface="Poppins Bold"/>
                <a:ea typeface="Poppins Bold"/>
                <a:cs typeface="Poppins Bold"/>
                <a:sym typeface="Poppins Bold"/>
              </a:rPr>
              <a:t>Communication </a:t>
            </a:r>
          </a:p>
          <a:p>
            <a:pPr algn="ctr">
              <a:lnSpc>
                <a:spcPts val="3530"/>
              </a:lnSpc>
              <a:spcBef>
                <a:spcPct val="0"/>
              </a:spcBef>
            </a:pPr>
            <a:r>
              <a:rPr lang="en-US" sz="2521" b="1">
                <a:solidFill>
                  <a:srgbClr val="FFFFFF"/>
                </a:solidFill>
                <a:latin typeface="Poppins Bold"/>
                <a:ea typeface="Poppins Bold"/>
                <a:cs typeface="Poppins Bold"/>
                <a:sym typeface="Poppins Bold"/>
              </a:rPr>
              <a:t>skills</a:t>
            </a:r>
          </a:p>
        </p:txBody>
      </p:sp>
      <p:sp>
        <p:nvSpPr>
          <p:cNvPr id="10" name="TextBox 10"/>
          <p:cNvSpPr txBox="1"/>
          <p:nvPr/>
        </p:nvSpPr>
        <p:spPr>
          <a:xfrm>
            <a:off x="3401133" y="7055382"/>
            <a:ext cx="2335267" cy="560795"/>
          </a:xfrm>
          <a:prstGeom prst="rect">
            <a:avLst/>
          </a:prstGeom>
        </p:spPr>
        <p:txBody>
          <a:bodyPr wrap="square" lIns="0" tIns="0" rIns="0" bIns="0" rtlCol="0" anchor="t">
            <a:spAutoFit/>
          </a:bodyPr>
          <a:lstStyle/>
          <a:p>
            <a:pPr algn="ctr">
              <a:lnSpc>
                <a:spcPts val="4614"/>
              </a:lnSpc>
              <a:spcBef>
                <a:spcPct val="0"/>
              </a:spcBef>
            </a:pPr>
            <a:r>
              <a:rPr lang="en-US" sz="3296" b="1" dirty="0">
                <a:solidFill>
                  <a:srgbClr val="FFFFFF"/>
                </a:solidFill>
                <a:latin typeface="Poppins Bold"/>
                <a:ea typeface="Poppins Bold"/>
                <a:cs typeface="Poppins Bold"/>
                <a:sym typeface="Poppins Bold"/>
              </a:rPr>
              <a:t>Creativity</a:t>
            </a:r>
          </a:p>
        </p:txBody>
      </p:sp>
      <p:sp>
        <p:nvSpPr>
          <p:cNvPr id="11" name="TextBox 11"/>
          <p:cNvSpPr txBox="1"/>
          <p:nvPr/>
        </p:nvSpPr>
        <p:spPr>
          <a:xfrm>
            <a:off x="6884588" y="4952975"/>
            <a:ext cx="1584595" cy="1078469"/>
          </a:xfrm>
          <a:prstGeom prst="rect">
            <a:avLst/>
          </a:prstGeom>
        </p:spPr>
        <p:txBody>
          <a:bodyPr lIns="0" tIns="0" rIns="0" bIns="0" rtlCol="0" anchor="t">
            <a:spAutoFit/>
          </a:bodyPr>
          <a:lstStyle/>
          <a:p>
            <a:pPr algn="ctr">
              <a:lnSpc>
                <a:spcPts val="4151"/>
              </a:lnSpc>
            </a:pPr>
            <a:r>
              <a:rPr lang="en-US" sz="3518" b="1">
                <a:solidFill>
                  <a:srgbClr val="FFFFFF"/>
                </a:solidFill>
                <a:latin typeface="Poppins Bold"/>
                <a:ea typeface="Poppins Bold"/>
                <a:cs typeface="Poppins Bold"/>
                <a:sym typeface="Poppins Bold"/>
              </a:rPr>
              <a:t>Saltire </a:t>
            </a:r>
          </a:p>
          <a:p>
            <a:pPr algn="ctr">
              <a:lnSpc>
                <a:spcPts val="4151"/>
              </a:lnSpc>
            </a:pPr>
            <a:r>
              <a:rPr lang="en-US" sz="3518" b="1">
                <a:solidFill>
                  <a:srgbClr val="FFFFFF"/>
                </a:solidFill>
                <a:latin typeface="Poppins Bold"/>
                <a:ea typeface="Poppins Bold"/>
                <a:cs typeface="Poppins Bold"/>
                <a:sym typeface="Poppins Bold"/>
              </a:rPr>
              <a:t>hours</a:t>
            </a:r>
          </a:p>
        </p:txBody>
      </p:sp>
      <p:sp>
        <p:nvSpPr>
          <p:cNvPr id="12" name="TextBox 12"/>
          <p:cNvSpPr txBox="1"/>
          <p:nvPr/>
        </p:nvSpPr>
        <p:spPr>
          <a:xfrm>
            <a:off x="6290959" y="7739901"/>
            <a:ext cx="1991660" cy="442492"/>
          </a:xfrm>
          <a:prstGeom prst="rect">
            <a:avLst/>
          </a:prstGeom>
        </p:spPr>
        <p:txBody>
          <a:bodyPr lIns="0" tIns="0" rIns="0" bIns="0" rtlCol="0" anchor="t">
            <a:spAutoFit/>
          </a:bodyPr>
          <a:lstStyle/>
          <a:p>
            <a:pPr algn="ctr">
              <a:lnSpc>
                <a:spcPts val="3246"/>
              </a:lnSpc>
            </a:pPr>
            <a:r>
              <a:rPr lang="en-US" sz="2750" b="1">
                <a:solidFill>
                  <a:srgbClr val="FFFFFF"/>
                </a:solidFill>
                <a:latin typeface="Poppins Bold"/>
                <a:ea typeface="Poppins Bold"/>
                <a:cs typeface="Poppins Bold"/>
                <a:sym typeface="Poppins Bold"/>
              </a:rPr>
              <a:t>Leadership</a:t>
            </a:r>
          </a:p>
        </p:txBody>
      </p:sp>
      <p:sp>
        <p:nvSpPr>
          <p:cNvPr id="13" name="Freeform 13"/>
          <p:cNvSpPr/>
          <p:nvPr/>
        </p:nvSpPr>
        <p:spPr>
          <a:xfrm>
            <a:off x="9130636" y="4909973"/>
            <a:ext cx="2616475" cy="1432520"/>
          </a:xfrm>
          <a:custGeom>
            <a:avLst/>
            <a:gdLst/>
            <a:ahLst/>
            <a:cxnLst/>
            <a:rect l="l" t="t" r="r" b="b"/>
            <a:pathLst>
              <a:path w="2616475" h="1432520">
                <a:moveTo>
                  <a:pt x="0" y="0"/>
                </a:moveTo>
                <a:lnTo>
                  <a:pt x="2616476" y="0"/>
                </a:lnTo>
                <a:lnTo>
                  <a:pt x="2616476" y="1432520"/>
                </a:lnTo>
                <a:lnTo>
                  <a:pt x="0" y="143252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4" name="TextBox 14"/>
          <p:cNvSpPr txBox="1"/>
          <p:nvPr/>
        </p:nvSpPr>
        <p:spPr>
          <a:xfrm>
            <a:off x="9218965" y="5361289"/>
            <a:ext cx="2439815" cy="465436"/>
          </a:xfrm>
          <a:prstGeom prst="rect">
            <a:avLst/>
          </a:prstGeom>
        </p:spPr>
        <p:txBody>
          <a:bodyPr wrap="square" lIns="0" tIns="0" rIns="0" bIns="0" rtlCol="0" anchor="t">
            <a:spAutoFit/>
          </a:bodyPr>
          <a:lstStyle/>
          <a:p>
            <a:pPr algn="ctr">
              <a:lnSpc>
                <a:spcPts val="3683"/>
              </a:lnSpc>
              <a:spcBef>
                <a:spcPct val="0"/>
              </a:spcBef>
            </a:pPr>
            <a:r>
              <a:rPr lang="en-US" sz="2630" b="1" dirty="0">
                <a:solidFill>
                  <a:srgbClr val="FFFFFF"/>
                </a:solidFill>
                <a:latin typeface="Poppins Bold"/>
                <a:ea typeface="Poppins Bold"/>
                <a:cs typeface="Poppins Bold"/>
                <a:sym typeface="Poppins Bold"/>
              </a:rPr>
              <a:t>Volunteering</a:t>
            </a:r>
          </a:p>
        </p:txBody>
      </p:sp>
      <p:sp>
        <p:nvSpPr>
          <p:cNvPr id="15" name="Freeform 15"/>
          <p:cNvSpPr/>
          <p:nvPr/>
        </p:nvSpPr>
        <p:spPr>
          <a:xfrm>
            <a:off x="8578186" y="6774984"/>
            <a:ext cx="3629196" cy="1986985"/>
          </a:xfrm>
          <a:custGeom>
            <a:avLst/>
            <a:gdLst/>
            <a:ahLst/>
            <a:cxnLst/>
            <a:rect l="l" t="t" r="r" b="b"/>
            <a:pathLst>
              <a:path w="3629196" h="1986985">
                <a:moveTo>
                  <a:pt x="0" y="0"/>
                </a:moveTo>
                <a:lnTo>
                  <a:pt x="3629196" y="0"/>
                </a:lnTo>
                <a:lnTo>
                  <a:pt x="3629196" y="1986985"/>
                </a:lnTo>
                <a:lnTo>
                  <a:pt x="0" y="1986985"/>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16" name="TextBox 16"/>
          <p:cNvSpPr txBox="1"/>
          <p:nvPr/>
        </p:nvSpPr>
        <p:spPr>
          <a:xfrm>
            <a:off x="8689224" y="7289398"/>
            <a:ext cx="3407121" cy="931018"/>
          </a:xfrm>
          <a:prstGeom prst="rect">
            <a:avLst/>
          </a:prstGeom>
        </p:spPr>
        <p:txBody>
          <a:bodyPr lIns="0" tIns="0" rIns="0" bIns="0" rtlCol="0" anchor="t">
            <a:spAutoFit/>
          </a:bodyPr>
          <a:lstStyle/>
          <a:p>
            <a:pPr algn="ctr">
              <a:lnSpc>
                <a:spcPts val="3683"/>
              </a:lnSpc>
            </a:pPr>
            <a:r>
              <a:rPr lang="en-US" sz="2630" b="1">
                <a:solidFill>
                  <a:srgbClr val="FFFFFF"/>
                </a:solidFill>
                <a:latin typeface="Poppins Bold"/>
                <a:ea typeface="Poppins Bold"/>
                <a:cs typeface="Poppins Bold"/>
                <a:sym typeface="Poppins Bold"/>
              </a:rPr>
              <a:t>Boost your CV/</a:t>
            </a:r>
          </a:p>
          <a:p>
            <a:pPr algn="ctr">
              <a:lnSpc>
                <a:spcPts val="3683"/>
              </a:lnSpc>
              <a:spcBef>
                <a:spcPct val="0"/>
              </a:spcBef>
            </a:pPr>
            <a:r>
              <a:rPr lang="en-US" sz="2630" b="1">
                <a:solidFill>
                  <a:srgbClr val="FFFFFF"/>
                </a:solidFill>
                <a:latin typeface="Poppins Bold"/>
                <a:ea typeface="Poppins Bold"/>
                <a:cs typeface="Poppins Bold"/>
                <a:sym typeface="Poppins Bold"/>
              </a:rPr>
              <a:t>personal statement</a:t>
            </a:r>
          </a:p>
        </p:txBody>
      </p:sp>
      <p:sp>
        <p:nvSpPr>
          <p:cNvPr id="17" name="Freeform 17"/>
          <p:cNvSpPr/>
          <p:nvPr/>
        </p:nvSpPr>
        <p:spPr>
          <a:xfrm>
            <a:off x="12264277" y="4138489"/>
            <a:ext cx="2818205" cy="1542967"/>
          </a:xfrm>
          <a:custGeom>
            <a:avLst/>
            <a:gdLst/>
            <a:ahLst/>
            <a:cxnLst/>
            <a:rect l="l" t="t" r="r" b="b"/>
            <a:pathLst>
              <a:path w="2818205" h="1542967">
                <a:moveTo>
                  <a:pt x="0" y="0"/>
                </a:moveTo>
                <a:lnTo>
                  <a:pt x="2818205" y="0"/>
                </a:lnTo>
                <a:lnTo>
                  <a:pt x="2818205" y="1542967"/>
                </a:lnTo>
                <a:lnTo>
                  <a:pt x="0" y="154296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GB"/>
          </a:p>
        </p:txBody>
      </p:sp>
      <p:sp>
        <p:nvSpPr>
          <p:cNvPr id="18" name="TextBox 18"/>
          <p:cNvSpPr txBox="1"/>
          <p:nvPr/>
        </p:nvSpPr>
        <p:spPr>
          <a:xfrm>
            <a:off x="12937252" y="4189147"/>
            <a:ext cx="1472256" cy="1320740"/>
          </a:xfrm>
          <a:prstGeom prst="rect">
            <a:avLst/>
          </a:prstGeom>
        </p:spPr>
        <p:txBody>
          <a:bodyPr lIns="0" tIns="0" rIns="0" bIns="0" rtlCol="0" anchor="t">
            <a:spAutoFit/>
          </a:bodyPr>
          <a:lstStyle/>
          <a:p>
            <a:pPr algn="ctr">
              <a:lnSpc>
                <a:spcPts val="5140"/>
              </a:lnSpc>
            </a:pPr>
            <a:r>
              <a:rPr lang="en-US" sz="3671" b="1">
                <a:solidFill>
                  <a:srgbClr val="FFFFFF"/>
                </a:solidFill>
                <a:latin typeface="Poppins Bold"/>
                <a:ea typeface="Poppins Bold"/>
                <a:cs typeface="Poppins Bold"/>
                <a:sym typeface="Poppins Bold"/>
              </a:rPr>
              <a:t>Team </a:t>
            </a:r>
          </a:p>
          <a:p>
            <a:pPr algn="ctr">
              <a:lnSpc>
                <a:spcPts val="5140"/>
              </a:lnSpc>
              <a:spcBef>
                <a:spcPct val="0"/>
              </a:spcBef>
            </a:pPr>
            <a:r>
              <a:rPr lang="en-US" sz="3671" b="1">
                <a:solidFill>
                  <a:srgbClr val="FFFFFF"/>
                </a:solidFill>
                <a:latin typeface="Poppins Bold"/>
                <a:ea typeface="Poppins Bold"/>
                <a:cs typeface="Poppins Bold"/>
                <a:sym typeface="Poppins Bold"/>
              </a:rPr>
              <a:t>work</a:t>
            </a:r>
          </a:p>
        </p:txBody>
      </p:sp>
      <p:sp>
        <p:nvSpPr>
          <p:cNvPr id="19" name="Freeform 19"/>
          <p:cNvSpPr/>
          <p:nvPr/>
        </p:nvSpPr>
        <p:spPr>
          <a:xfrm>
            <a:off x="12397882" y="6414809"/>
            <a:ext cx="2550995" cy="2216177"/>
          </a:xfrm>
          <a:custGeom>
            <a:avLst/>
            <a:gdLst/>
            <a:ahLst/>
            <a:cxnLst/>
            <a:rect l="l" t="t" r="r" b="b"/>
            <a:pathLst>
              <a:path w="2550995" h="2216177">
                <a:moveTo>
                  <a:pt x="0" y="0"/>
                </a:moveTo>
                <a:lnTo>
                  <a:pt x="2550995" y="0"/>
                </a:lnTo>
                <a:lnTo>
                  <a:pt x="2550995" y="2216176"/>
                </a:lnTo>
                <a:lnTo>
                  <a:pt x="0" y="221617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20" name="TextBox 20"/>
          <p:cNvSpPr txBox="1"/>
          <p:nvPr/>
        </p:nvSpPr>
        <p:spPr>
          <a:xfrm>
            <a:off x="12753209" y="7119709"/>
            <a:ext cx="1985732" cy="878598"/>
          </a:xfrm>
          <a:prstGeom prst="rect">
            <a:avLst/>
          </a:prstGeom>
        </p:spPr>
        <p:txBody>
          <a:bodyPr lIns="0" tIns="0" rIns="0" bIns="0" rtlCol="0" anchor="t">
            <a:spAutoFit/>
          </a:bodyPr>
          <a:lstStyle/>
          <a:p>
            <a:pPr algn="ctr">
              <a:lnSpc>
                <a:spcPts val="3361"/>
              </a:lnSpc>
            </a:pPr>
            <a:r>
              <a:rPr lang="en-US" sz="2848" b="1">
                <a:solidFill>
                  <a:srgbClr val="FFFFFF"/>
                </a:solidFill>
                <a:latin typeface="Poppins Bold"/>
                <a:ea typeface="Poppins Bold"/>
                <a:cs typeface="Poppins Bold"/>
                <a:sym typeface="Poppins Bold"/>
              </a:rPr>
              <a:t>Managing </a:t>
            </a:r>
          </a:p>
          <a:p>
            <a:pPr algn="ctr">
              <a:lnSpc>
                <a:spcPts val="3361"/>
              </a:lnSpc>
            </a:pPr>
            <a:r>
              <a:rPr lang="en-US" sz="2848" b="1">
                <a:solidFill>
                  <a:srgbClr val="FFFFFF"/>
                </a:solidFill>
                <a:latin typeface="Poppins Bold"/>
                <a:ea typeface="Poppins Bold"/>
                <a:cs typeface="Poppins Bold"/>
                <a:sym typeface="Poppins Bold"/>
              </a:rPr>
              <a:t>a project</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4B8D"/>
        </a:solidFill>
        <a:effectLst/>
      </p:bgPr>
    </p:bg>
    <p:spTree>
      <p:nvGrpSpPr>
        <p:cNvPr id="1" name=""/>
        <p:cNvGrpSpPr/>
        <p:nvPr/>
      </p:nvGrpSpPr>
      <p:grpSpPr>
        <a:xfrm>
          <a:off x="0" y="0"/>
          <a:ext cx="0" cy="0"/>
          <a:chOff x="0" y="0"/>
          <a:chExt cx="0" cy="0"/>
        </a:xfrm>
      </p:grpSpPr>
      <p:grpSp>
        <p:nvGrpSpPr>
          <p:cNvPr id="2" name="Group 2"/>
          <p:cNvGrpSpPr/>
          <p:nvPr/>
        </p:nvGrpSpPr>
        <p:grpSpPr>
          <a:xfrm>
            <a:off x="4891153" y="367221"/>
            <a:ext cx="12368147" cy="3764900"/>
            <a:chOff x="0" y="0"/>
            <a:chExt cx="16490863" cy="5019866"/>
          </a:xfrm>
        </p:grpSpPr>
        <p:sp>
          <p:nvSpPr>
            <p:cNvPr id="3" name="Freeform 3"/>
            <p:cNvSpPr/>
            <p:nvPr/>
          </p:nvSpPr>
          <p:spPr>
            <a:xfrm>
              <a:off x="327129" y="0"/>
              <a:ext cx="12169372" cy="5019866"/>
            </a:xfrm>
            <a:custGeom>
              <a:avLst/>
              <a:gdLst/>
              <a:ahLst/>
              <a:cxnLst/>
              <a:rect l="l" t="t" r="r" b="b"/>
              <a:pathLst>
                <a:path w="12169372" h="5019866">
                  <a:moveTo>
                    <a:pt x="0" y="0"/>
                  </a:moveTo>
                  <a:lnTo>
                    <a:pt x="12169372" y="0"/>
                  </a:lnTo>
                  <a:lnTo>
                    <a:pt x="12169372" y="5019866"/>
                  </a:lnTo>
                  <a:lnTo>
                    <a:pt x="0" y="5019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TextBox 4"/>
            <p:cNvSpPr txBox="1"/>
            <p:nvPr/>
          </p:nvSpPr>
          <p:spPr>
            <a:xfrm rot="-82059">
              <a:off x="4483996" y="2764404"/>
              <a:ext cx="12001300" cy="609696"/>
            </a:xfrm>
            <a:prstGeom prst="rect">
              <a:avLst/>
            </a:prstGeom>
          </p:spPr>
          <p:txBody>
            <a:bodyPr lIns="0" tIns="0" rIns="0" bIns="0" rtlCol="0" anchor="t">
              <a:spAutoFit/>
            </a:bodyPr>
            <a:lstStyle/>
            <a:p>
              <a:pPr algn="l">
                <a:lnSpc>
                  <a:spcPts val="3550"/>
                </a:lnSpc>
              </a:pPr>
              <a:r>
                <a:rPr lang="en-US" sz="2752" b="1">
                  <a:solidFill>
                    <a:srgbClr val="000000"/>
                  </a:solidFill>
                  <a:latin typeface="Poppins Bold"/>
                  <a:ea typeface="Poppins Bold"/>
                  <a:cs typeface="Poppins Bold"/>
                  <a:sym typeface="Poppins Bold"/>
                </a:rPr>
                <a:t>Click on image</a:t>
              </a:r>
            </a:p>
          </p:txBody>
        </p:sp>
        <p:sp>
          <p:nvSpPr>
            <p:cNvPr id="5" name="TextBox 5"/>
            <p:cNvSpPr txBox="1"/>
            <p:nvPr/>
          </p:nvSpPr>
          <p:spPr>
            <a:xfrm rot="-104752">
              <a:off x="18249" y="777433"/>
              <a:ext cx="12780169" cy="1849857"/>
            </a:xfrm>
            <a:prstGeom prst="rect">
              <a:avLst/>
            </a:prstGeom>
          </p:spPr>
          <p:txBody>
            <a:bodyPr lIns="0" tIns="0" rIns="0" bIns="0" rtlCol="0" anchor="t">
              <a:spAutoFit/>
            </a:bodyPr>
            <a:lstStyle/>
            <a:p>
              <a:pPr algn="ctr">
                <a:lnSpc>
                  <a:spcPts val="11230"/>
                </a:lnSpc>
              </a:pPr>
              <a:r>
                <a:rPr lang="en-US" sz="8021" b="1">
                  <a:solidFill>
                    <a:srgbClr val="1C283C"/>
                  </a:solidFill>
                  <a:latin typeface="Poppins Bold"/>
                  <a:ea typeface="Poppins Bold"/>
                  <a:cs typeface="Poppins Bold"/>
                  <a:sym typeface="Poppins Bold"/>
                </a:rPr>
                <a:t>Resources</a:t>
              </a:r>
            </a:p>
          </p:txBody>
        </p:sp>
      </p:grpSp>
      <p:grpSp>
        <p:nvGrpSpPr>
          <p:cNvPr id="6" name="Group 6"/>
          <p:cNvGrpSpPr>
            <a:grpSpLocks noChangeAspect="1"/>
          </p:cNvGrpSpPr>
          <p:nvPr/>
        </p:nvGrpSpPr>
        <p:grpSpPr>
          <a:xfrm>
            <a:off x="5376236" y="5143500"/>
            <a:ext cx="8373384" cy="4802872"/>
            <a:chOff x="0" y="0"/>
            <a:chExt cx="7981950" cy="4578350"/>
          </a:xfrm>
        </p:grpSpPr>
        <p:sp>
          <p:nvSpPr>
            <p:cNvPr id="7" name="Freeform 7">
              <a:hlinkClick r:id="rId5" tooltip="https://scqf.org.uk/wp-content/uploads/2024/09/old-v-new.pdf"/>
            </p:cNvPr>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en-GB"/>
            </a:p>
          </p:txBody>
        </p:sp>
        <p:sp>
          <p:nvSpPr>
            <p:cNvPr id="8" name="Freeform 8">
              <a:hlinkClick r:id="rId5" tooltip="https://scqf.org.uk/wp-content/uploads/2024/09/old-v-new.pdf"/>
            </p:cNvPr>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969696"/>
            </a:solidFill>
          </p:spPr>
          <p:txBody>
            <a:bodyPr/>
            <a:lstStyle/>
            <a:p>
              <a:endParaRPr lang="en-GB"/>
            </a:p>
          </p:txBody>
        </p:sp>
        <p:sp>
          <p:nvSpPr>
            <p:cNvPr id="9" name="Freeform 9">
              <a:hlinkClick r:id="rId5" tooltip="https://scqf.org.uk/wp-content/uploads/2024/09/old-v-new.pdf"/>
            </p:cNvPr>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727171"/>
            </a:solidFill>
          </p:spPr>
          <p:txBody>
            <a:bodyPr/>
            <a:lstStyle/>
            <a:p>
              <a:endParaRPr lang="en-GB"/>
            </a:p>
          </p:txBody>
        </p:sp>
        <p:sp>
          <p:nvSpPr>
            <p:cNvPr id="10" name="Freeform 10">
              <a:hlinkClick r:id="rId5" tooltip="https://scqf.org.uk/wp-content/uploads/2024/09/old-v-new.pdf"/>
            </p:cNvPr>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727171"/>
            </a:solidFill>
          </p:spPr>
          <p:txBody>
            <a:bodyPr/>
            <a:lstStyle/>
            <a:p>
              <a:endParaRPr lang="en-GB"/>
            </a:p>
          </p:txBody>
        </p:sp>
        <p:sp>
          <p:nvSpPr>
            <p:cNvPr id="11" name="Freeform 11">
              <a:hlinkClick r:id="rId5" tooltip="https://scqf.org.uk/wp-content/uploads/2024/09/old-v-new.pdf"/>
            </p:cNvPr>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6"/>
              <a:stretch>
                <a:fillRect l="-167" r="-167"/>
              </a:stretch>
            </a:blipFill>
          </p:spPr>
          <p:txBody>
            <a:bodyPr/>
            <a:lstStyle/>
            <a:p>
              <a:endParaRPr lang="en-GB"/>
            </a:p>
          </p:txBody>
        </p:sp>
      </p:grpSp>
      <p:grpSp>
        <p:nvGrpSpPr>
          <p:cNvPr id="12" name="Group 12"/>
          <p:cNvGrpSpPr>
            <a:grpSpLocks noChangeAspect="1"/>
          </p:cNvGrpSpPr>
          <p:nvPr/>
        </p:nvGrpSpPr>
        <p:grpSpPr>
          <a:xfrm rot="352960">
            <a:off x="13853357" y="1537174"/>
            <a:ext cx="4075756" cy="7212652"/>
            <a:chOff x="0" y="0"/>
            <a:chExt cx="468630" cy="829310"/>
          </a:xfrm>
        </p:grpSpPr>
        <p:sp>
          <p:nvSpPr>
            <p:cNvPr id="13" name="Freeform 13">
              <a:hlinkClick r:id="rId7" tooltip="https://scqf.org.uk/wp-content/uploads/2024/09/connecting-your-learning-journey-web-nov-2022-1.pdf"/>
            </p:cNvPr>
            <p:cNvSpPr/>
            <p:nvPr/>
          </p:nvSpPr>
          <p:spPr>
            <a:xfrm>
              <a:off x="0" y="0"/>
              <a:ext cx="468630" cy="829310"/>
            </a:xfrm>
            <a:custGeom>
              <a:avLst/>
              <a:gdLst/>
              <a:ahLst/>
              <a:cxnLst/>
              <a:rect l="l" t="t" r="r" b="b"/>
              <a:pathLst>
                <a:path w="468630" h="829310">
                  <a:moveTo>
                    <a:pt x="436880" y="829310"/>
                  </a:moveTo>
                  <a:lnTo>
                    <a:pt x="31750" y="829310"/>
                  </a:lnTo>
                  <a:cubicBezTo>
                    <a:pt x="22860" y="829310"/>
                    <a:pt x="13970" y="824230"/>
                    <a:pt x="8890" y="816610"/>
                  </a:cubicBezTo>
                  <a:cubicBezTo>
                    <a:pt x="2540" y="810260"/>
                    <a:pt x="0" y="802640"/>
                    <a:pt x="0" y="792480"/>
                  </a:cubicBezTo>
                  <a:lnTo>
                    <a:pt x="0" y="33020"/>
                  </a:lnTo>
                  <a:cubicBezTo>
                    <a:pt x="0" y="13970"/>
                    <a:pt x="12700" y="0"/>
                    <a:pt x="30480" y="0"/>
                  </a:cubicBezTo>
                  <a:lnTo>
                    <a:pt x="438150" y="0"/>
                  </a:lnTo>
                  <a:cubicBezTo>
                    <a:pt x="454660" y="0"/>
                    <a:pt x="468630" y="15240"/>
                    <a:pt x="468630" y="34290"/>
                  </a:cubicBezTo>
                  <a:lnTo>
                    <a:pt x="468630" y="795020"/>
                  </a:lnTo>
                  <a:cubicBezTo>
                    <a:pt x="467360" y="814070"/>
                    <a:pt x="453390" y="829310"/>
                    <a:pt x="436880" y="829310"/>
                  </a:cubicBezTo>
                  <a:close/>
                  <a:moveTo>
                    <a:pt x="10160" y="810260"/>
                  </a:moveTo>
                  <a:cubicBezTo>
                    <a:pt x="15240" y="819150"/>
                    <a:pt x="22860" y="824230"/>
                    <a:pt x="31750" y="824230"/>
                  </a:cubicBezTo>
                  <a:lnTo>
                    <a:pt x="436880" y="824230"/>
                  </a:lnTo>
                  <a:cubicBezTo>
                    <a:pt x="450850" y="824230"/>
                    <a:pt x="462280" y="810260"/>
                    <a:pt x="462280" y="793750"/>
                  </a:cubicBezTo>
                  <a:lnTo>
                    <a:pt x="462280" y="34290"/>
                  </a:lnTo>
                  <a:cubicBezTo>
                    <a:pt x="462280" y="17780"/>
                    <a:pt x="450850" y="3810"/>
                    <a:pt x="436880" y="3810"/>
                  </a:cubicBezTo>
                  <a:lnTo>
                    <a:pt x="29210" y="3810"/>
                  </a:lnTo>
                  <a:cubicBezTo>
                    <a:pt x="15240" y="3810"/>
                    <a:pt x="3810" y="15240"/>
                    <a:pt x="3810" y="31750"/>
                  </a:cubicBezTo>
                  <a:lnTo>
                    <a:pt x="3810" y="792480"/>
                  </a:lnTo>
                  <a:cubicBezTo>
                    <a:pt x="5080" y="800100"/>
                    <a:pt x="6350" y="805180"/>
                    <a:pt x="10160" y="810260"/>
                  </a:cubicBezTo>
                  <a:close/>
                  <a:moveTo>
                    <a:pt x="436880" y="722630"/>
                  </a:moveTo>
                  <a:lnTo>
                    <a:pt x="31750" y="722630"/>
                  </a:lnTo>
                  <a:lnTo>
                    <a:pt x="31750" y="77470"/>
                  </a:lnTo>
                  <a:lnTo>
                    <a:pt x="436880" y="77470"/>
                  </a:lnTo>
                  <a:lnTo>
                    <a:pt x="436880" y="722630"/>
                  </a:lnTo>
                  <a:close/>
                  <a:moveTo>
                    <a:pt x="36830" y="718820"/>
                  </a:moveTo>
                  <a:lnTo>
                    <a:pt x="431800" y="718820"/>
                  </a:lnTo>
                  <a:lnTo>
                    <a:pt x="431800" y="83820"/>
                  </a:lnTo>
                  <a:lnTo>
                    <a:pt x="36830" y="83820"/>
                  </a:lnTo>
                  <a:lnTo>
                    <a:pt x="36830" y="718820"/>
                  </a:lnTo>
                  <a:close/>
                </a:path>
              </a:pathLst>
            </a:custGeom>
            <a:solidFill>
              <a:srgbClr val="332F30"/>
            </a:solidFill>
          </p:spPr>
          <p:txBody>
            <a:bodyPr/>
            <a:lstStyle/>
            <a:p>
              <a:endParaRPr lang="en-GB"/>
            </a:p>
          </p:txBody>
        </p:sp>
        <p:sp>
          <p:nvSpPr>
            <p:cNvPr id="14" name="Freeform 14">
              <a:hlinkClick r:id="rId7" tooltip="https://scqf.org.uk/wp-content/uploads/2024/09/connecting-your-learning-journey-web-nov-2022-1.pdf"/>
            </p:cNvPr>
            <p:cNvSpPr/>
            <p:nvPr/>
          </p:nvSpPr>
          <p:spPr>
            <a:xfrm>
              <a:off x="1270" y="2540"/>
              <a:ext cx="463550" cy="825500"/>
            </a:xfrm>
            <a:custGeom>
              <a:avLst/>
              <a:gdLst/>
              <a:ahLst/>
              <a:cxnLst/>
              <a:rect l="l" t="t" r="r" b="b"/>
              <a:pathLst>
                <a:path w="463550" h="825500">
                  <a:moveTo>
                    <a:pt x="435610" y="0"/>
                  </a:moveTo>
                  <a:lnTo>
                    <a:pt x="27940" y="0"/>
                  </a:lnTo>
                  <a:cubicBezTo>
                    <a:pt x="12700" y="0"/>
                    <a:pt x="0" y="12700"/>
                    <a:pt x="0" y="30480"/>
                  </a:cubicBezTo>
                  <a:lnTo>
                    <a:pt x="0" y="791210"/>
                  </a:lnTo>
                  <a:cubicBezTo>
                    <a:pt x="0" y="800100"/>
                    <a:pt x="2540" y="807720"/>
                    <a:pt x="7620" y="814070"/>
                  </a:cubicBezTo>
                  <a:cubicBezTo>
                    <a:pt x="6350" y="812800"/>
                    <a:pt x="6350" y="811530"/>
                    <a:pt x="6350" y="810260"/>
                  </a:cubicBezTo>
                  <a:cubicBezTo>
                    <a:pt x="11430" y="819150"/>
                    <a:pt x="20320" y="825500"/>
                    <a:pt x="30480" y="825500"/>
                  </a:cubicBezTo>
                  <a:lnTo>
                    <a:pt x="434340" y="825500"/>
                  </a:lnTo>
                  <a:cubicBezTo>
                    <a:pt x="449580" y="825500"/>
                    <a:pt x="462280" y="811530"/>
                    <a:pt x="462280" y="793750"/>
                  </a:cubicBezTo>
                  <a:lnTo>
                    <a:pt x="462280" y="31750"/>
                  </a:lnTo>
                  <a:cubicBezTo>
                    <a:pt x="463550" y="13970"/>
                    <a:pt x="450850" y="0"/>
                    <a:pt x="435610" y="0"/>
                  </a:cubicBezTo>
                  <a:close/>
                  <a:moveTo>
                    <a:pt x="433070" y="717550"/>
                  </a:moveTo>
                  <a:lnTo>
                    <a:pt x="33020" y="717550"/>
                  </a:lnTo>
                  <a:lnTo>
                    <a:pt x="33020" y="77470"/>
                  </a:lnTo>
                  <a:lnTo>
                    <a:pt x="433070" y="77470"/>
                  </a:lnTo>
                  <a:lnTo>
                    <a:pt x="433070" y="717550"/>
                  </a:lnTo>
                  <a:close/>
                </a:path>
              </a:pathLst>
            </a:custGeom>
            <a:solidFill>
              <a:srgbClr val="E9EBEA"/>
            </a:solidFill>
          </p:spPr>
          <p:txBody>
            <a:bodyPr/>
            <a:lstStyle/>
            <a:p>
              <a:endParaRPr lang="en-GB"/>
            </a:p>
          </p:txBody>
        </p:sp>
        <p:sp>
          <p:nvSpPr>
            <p:cNvPr id="15" name="Freeform 15">
              <a:hlinkClick r:id="rId7" tooltip="https://scqf.org.uk/wp-content/uploads/2024/09/connecting-your-learning-journey-web-nov-2022-1.pdf"/>
            </p:cNvPr>
            <p:cNvSpPr/>
            <p:nvPr/>
          </p:nvSpPr>
          <p:spPr>
            <a:xfrm>
              <a:off x="208280" y="754380"/>
              <a:ext cx="53340" cy="52070"/>
            </a:xfrm>
            <a:custGeom>
              <a:avLst/>
              <a:gdLst/>
              <a:ahLst/>
              <a:cxnLst/>
              <a:rect l="l" t="t" r="r" b="b"/>
              <a:pathLst>
                <a:path w="53340" h="52070">
                  <a:moveTo>
                    <a:pt x="26670" y="0"/>
                  </a:moveTo>
                  <a:cubicBezTo>
                    <a:pt x="12700" y="0"/>
                    <a:pt x="0" y="11430"/>
                    <a:pt x="0" y="26670"/>
                  </a:cubicBezTo>
                  <a:lnTo>
                    <a:pt x="0" y="31750"/>
                  </a:lnTo>
                  <a:lnTo>
                    <a:pt x="0" y="34290"/>
                  </a:lnTo>
                  <a:cubicBezTo>
                    <a:pt x="0" y="35560"/>
                    <a:pt x="0" y="36830"/>
                    <a:pt x="1270" y="36830"/>
                  </a:cubicBezTo>
                  <a:cubicBezTo>
                    <a:pt x="1270" y="36830"/>
                    <a:pt x="1270" y="38100"/>
                    <a:pt x="2540" y="38100"/>
                  </a:cubicBezTo>
                  <a:cubicBezTo>
                    <a:pt x="2540" y="39370"/>
                    <a:pt x="3810" y="39370"/>
                    <a:pt x="3810" y="40640"/>
                  </a:cubicBezTo>
                  <a:lnTo>
                    <a:pt x="5080" y="41910"/>
                  </a:lnTo>
                  <a:cubicBezTo>
                    <a:pt x="5080" y="43180"/>
                    <a:pt x="6350" y="43180"/>
                    <a:pt x="7620" y="44450"/>
                  </a:cubicBezTo>
                  <a:lnTo>
                    <a:pt x="8890" y="45720"/>
                  </a:lnTo>
                  <a:lnTo>
                    <a:pt x="11430" y="48260"/>
                  </a:lnTo>
                  <a:cubicBezTo>
                    <a:pt x="11430" y="48260"/>
                    <a:pt x="12700" y="48260"/>
                    <a:pt x="12700" y="49530"/>
                  </a:cubicBezTo>
                  <a:cubicBezTo>
                    <a:pt x="13970" y="49530"/>
                    <a:pt x="15240" y="50800"/>
                    <a:pt x="15240" y="50800"/>
                  </a:cubicBezTo>
                  <a:lnTo>
                    <a:pt x="16510" y="50800"/>
                  </a:lnTo>
                  <a:cubicBezTo>
                    <a:pt x="17780" y="50800"/>
                    <a:pt x="19050" y="52070"/>
                    <a:pt x="20320" y="52070"/>
                  </a:cubicBezTo>
                  <a:lnTo>
                    <a:pt x="21590" y="52070"/>
                  </a:lnTo>
                  <a:cubicBezTo>
                    <a:pt x="21590" y="52070"/>
                    <a:pt x="25400" y="52070"/>
                    <a:pt x="26670" y="52070"/>
                  </a:cubicBezTo>
                  <a:cubicBezTo>
                    <a:pt x="39370" y="52070"/>
                    <a:pt x="50800" y="43180"/>
                    <a:pt x="52070" y="31750"/>
                  </a:cubicBezTo>
                  <a:lnTo>
                    <a:pt x="52070" y="30480"/>
                  </a:lnTo>
                  <a:lnTo>
                    <a:pt x="52070" y="25400"/>
                  </a:lnTo>
                  <a:cubicBezTo>
                    <a:pt x="53340" y="11430"/>
                    <a:pt x="40640" y="0"/>
                    <a:pt x="26670" y="0"/>
                  </a:cubicBezTo>
                  <a:close/>
                </a:path>
              </a:pathLst>
            </a:custGeom>
            <a:solidFill>
              <a:srgbClr val="ADADAD"/>
            </a:solidFill>
          </p:spPr>
          <p:txBody>
            <a:bodyPr/>
            <a:lstStyle/>
            <a:p>
              <a:endParaRPr lang="en-GB"/>
            </a:p>
          </p:txBody>
        </p:sp>
        <p:sp>
          <p:nvSpPr>
            <p:cNvPr id="16" name="Freeform 16">
              <a:hlinkClick r:id="rId7" tooltip="https://scqf.org.uk/wp-content/uploads/2024/09/connecting-your-learning-journey-web-nov-2022-1.pdf"/>
            </p:cNvPr>
            <p:cNvSpPr/>
            <p:nvPr/>
          </p:nvSpPr>
          <p:spPr>
            <a:xfrm>
              <a:off x="184150" y="35560"/>
              <a:ext cx="100330" cy="7620"/>
            </a:xfrm>
            <a:custGeom>
              <a:avLst/>
              <a:gdLst/>
              <a:ahLst/>
              <a:cxnLst/>
              <a:rect l="l" t="t" r="r" b="b"/>
              <a:pathLst>
                <a:path w="100330" h="7620">
                  <a:moveTo>
                    <a:pt x="97790" y="1270"/>
                  </a:moveTo>
                  <a:lnTo>
                    <a:pt x="3810" y="1270"/>
                  </a:lnTo>
                  <a:cubicBezTo>
                    <a:pt x="2540" y="1270"/>
                    <a:pt x="1270" y="1270"/>
                    <a:pt x="0" y="0"/>
                  </a:cubicBezTo>
                  <a:cubicBezTo>
                    <a:pt x="1270" y="3810"/>
                    <a:pt x="3810" y="7620"/>
                    <a:pt x="6350" y="7620"/>
                  </a:cubicBezTo>
                  <a:lnTo>
                    <a:pt x="93980" y="7620"/>
                  </a:lnTo>
                  <a:cubicBezTo>
                    <a:pt x="96520" y="7620"/>
                    <a:pt x="99060" y="5080"/>
                    <a:pt x="100330" y="0"/>
                  </a:cubicBezTo>
                  <a:cubicBezTo>
                    <a:pt x="99060" y="1270"/>
                    <a:pt x="99060" y="1270"/>
                    <a:pt x="97790" y="1270"/>
                  </a:cubicBezTo>
                  <a:close/>
                </a:path>
              </a:pathLst>
            </a:custGeom>
            <a:solidFill>
              <a:srgbClr val="000000"/>
            </a:solidFill>
          </p:spPr>
          <p:txBody>
            <a:bodyPr/>
            <a:lstStyle/>
            <a:p>
              <a:endParaRPr lang="en-GB"/>
            </a:p>
          </p:txBody>
        </p:sp>
        <p:sp>
          <p:nvSpPr>
            <p:cNvPr id="17" name="Freeform 17">
              <a:hlinkClick r:id="rId7" tooltip="https://scqf.org.uk/wp-content/uploads/2024/09/connecting-your-learning-journey-web-nov-2022-1.pdf"/>
            </p:cNvPr>
            <p:cNvSpPr/>
            <p:nvPr/>
          </p:nvSpPr>
          <p:spPr>
            <a:xfrm>
              <a:off x="25400" y="66040"/>
              <a:ext cx="417830" cy="669290"/>
            </a:xfrm>
            <a:custGeom>
              <a:avLst/>
              <a:gdLst/>
              <a:ahLst/>
              <a:cxnLst/>
              <a:rect l="l" t="t" r="r" b="b"/>
              <a:pathLst>
                <a:path w="417830" h="669290">
                  <a:moveTo>
                    <a:pt x="0" y="0"/>
                  </a:moveTo>
                  <a:lnTo>
                    <a:pt x="417830" y="0"/>
                  </a:lnTo>
                  <a:lnTo>
                    <a:pt x="417830" y="669290"/>
                  </a:lnTo>
                  <a:lnTo>
                    <a:pt x="0" y="669290"/>
                  </a:lnTo>
                  <a:close/>
                </a:path>
              </a:pathLst>
            </a:custGeom>
            <a:blipFill>
              <a:blip r:embed="rId8"/>
              <a:stretch>
                <a:fillRect l="-7765" r="-7765"/>
              </a:stretch>
            </a:blipFill>
          </p:spPr>
          <p:txBody>
            <a:bodyPr/>
            <a:lstStyle/>
            <a:p>
              <a:endParaRPr lang="en-GB"/>
            </a:p>
          </p:txBody>
        </p:sp>
      </p:grpSp>
      <p:pic>
        <p:nvPicPr>
          <p:cNvPr id="22" name="Picture 21">
            <a:hlinkClick r:id="rId9"/>
            <a:extLst>
              <a:ext uri="{FF2B5EF4-FFF2-40B4-BE49-F238E27FC236}">
                <a16:creationId xmlns:a16="http://schemas.microsoft.com/office/drawing/2014/main" id="{627DDF4F-A42D-B79F-6E49-75B617FD78DF}"/>
              </a:ext>
            </a:extLst>
          </p:cNvPr>
          <p:cNvPicPr>
            <a:picLocks noChangeAspect="1"/>
          </p:cNvPicPr>
          <p:nvPr/>
        </p:nvPicPr>
        <p:blipFill>
          <a:blip r:embed="rId10"/>
          <a:stretch>
            <a:fillRect/>
          </a:stretch>
        </p:blipFill>
        <p:spPr>
          <a:xfrm rot="21398517">
            <a:off x="358238" y="972366"/>
            <a:ext cx="5330146" cy="759195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C283C"/>
        </a:solidFill>
        <a:effectLst/>
      </p:bgPr>
    </p:bg>
    <p:spTree>
      <p:nvGrpSpPr>
        <p:cNvPr id="1" name=""/>
        <p:cNvGrpSpPr/>
        <p:nvPr/>
      </p:nvGrpSpPr>
      <p:grpSpPr>
        <a:xfrm>
          <a:off x="0" y="0"/>
          <a:ext cx="0" cy="0"/>
          <a:chOff x="0" y="0"/>
          <a:chExt cx="0" cy="0"/>
        </a:xfrm>
      </p:grpSpPr>
      <p:sp>
        <p:nvSpPr>
          <p:cNvPr id="2" name="Freeform 2"/>
          <p:cNvSpPr/>
          <p:nvPr/>
        </p:nvSpPr>
        <p:spPr>
          <a:xfrm flipV="1">
            <a:off x="1649116" y="1059000"/>
            <a:ext cx="13435420" cy="10339676"/>
          </a:xfrm>
          <a:custGeom>
            <a:avLst/>
            <a:gdLst/>
            <a:ahLst/>
            <a:cxnLst/>
            <a:rect l="l" t="t" r="r" b="b"/>
            <a:pathLst>
              <a:path w="13435420" h="10339676">
                <a:moveTo>
                  <a:pt x="0" y="10339676"/>
                </a:moveTo>
                <a:lnTo>
                  <a:pt x="13435420" y="10339676"/>
                </a:lnTo>
                <a:lnTo>
                  <a:pt x="13435420" y="0"/>
                </a:lnTo>
                <a:lnTo>
                  <a:pt x="0" y="0"/>
                </a:lnTo>
                <a:lnTo>
                  <a:pt x="0" y="10339676"/>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4128315" y="241086"/>
            <a:ext cx="10533087" cy="4344899"/>
          </a:xfrm>
          <a:custGeom>
            <a:avLst/>
            <a:gdLst/>
            <a:ahLst/>
            <a:cxnLst/>
            <a:rect l="l" t="t" r="r" b="b"/>
            <a:pathLst>
              <a:path w="10533087" h="4344899">
                <a:moveTo>
                  <a:pt x="0" y="0"/>
                </a:moveTo>
                <a:lnTo>
                  <a:pt x="10533088" y="0"/>
                </a:lnTo>
                <a:lnTo>
                  <a:pt x="10533088" y="4344898"/>
                </a:lnTo>
                <a:lnTo>
                  <a:pt x="0" y="43448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 name="TextBox 4"/>
          <p:cNvSpPr txBox="1"/>
          <p:nvPr/>
        </p:nvSpPr>
        <p:spPr>
          <a:xfrm>
            <a:off x="4449920" y="4672107"/>
            <a:ext cx="11463797" cy="3172920"/>
          </a:xfrm>
          <a:prstGeom prst="rect">
            <a:avLst/>
          </a:prstGeom>
        </p:spPr>
        <p:txBody>
          <a:bodyPr lIns="0" tIns="0" rIns="0" bIns="0" rtlCol="0" anchor="t">
            <a:spAutoFit/>
          </a:bodyPr>
          <a:lstStyle/>
          <a:p>
            <a:pPr marL="764989" lvl="1" indent="-382495" algn="l">
              <a:lnSpc>
                <a:spcPts val="4960"/>
              </a:lnSpc>
              <a:buFont typeface="Arial"/>
              <a:buChar char="•"/>
            </a:pPr>
            <a:r>
              <a:rPr lang="en-US" sz="3543" b="1" dirty="0">
                <a:solidFill>
                  <a:srgbClr val="000000"/>
                </a:solidFill>
                <a:latin typeface="Poppins Bold"/>
                <a:ea typeface="Poppins Bold"/>
                <a:cs typeface="Poppins Bold"/>
                <a:sym typeface="Poppins Bold"/>
              </a:rPr>
              <a:t>Keep in touch with us on Facebook,  Instagram &amp;  Bluesky                                                         @SCQFPartnership</a:t>
            </a:r>
          </a:p>
          <a:p>
            <a:pPr marL="382494" lvl="1" algn="l">
              <a:lnSpc>
                <a:spcPts val="4960"/>
              </a:lnSpc>
            </a:pPr>
            <a:endParaRPr lang="en-US" sz="3543" b="1" dirty="0">
              <a:solidFill>
                <a:srgbClr val="000000"/>
              </a:solidFill>
              <a:latin typeface="Poppins Bold"/>
              <a:ea typeface="Poppins Bold"/>
              <a:cs typeface="Poppins Bold"/>
              <a:sym typeface="Poppins Bold"/>
            </a:endParaRPr>
          </a:p>
          <a:p>
            <a:pPr marL="953994" lvl="1" indent="-571500" algn="l">
              <a:lnSpc>
                <a:spcPts val="4960"/>
              </a:lnSpc>
              <a:buFont typeface="Arial" panose="020B0604020202020204" pitchFamily="34" charset="0"/>
              <a:buChar char="•"/>
            </a:pPr>
            <a:r>
              <a:rPr lang="en-US" sz="3543" b="1" dirty="0">
                <a:solidFill>
                  <a:srgbClr val="000000"/>
                </a:solidFill>
                <a:latin typeface="Poppins Bold"/>
                <a:ea typeface="Poppins Bold"/>
                <a:cs typeface="Poppins Bold"/>
                <a:sym typeface="Poppins Bold"/>
              </a:rPr>
              <a:t>Questions?</a:t>
            </a:r>
          </a:p>
        </p:txBody>
      </p:sp>
      <p:sp>
        <p:nvSpPr>
          <p:cNvPr id="5" name="TextBox 5"/>
          <p:cNvSpPr txBox="1"/>
          <p:nvPr/>
        </p:nvSpPr>
        <p:spPr>
          <a:xfrm rot="-165246">
            <a:off x="5291498" y="1539213"/>
            <a:ext cx="7708207" cy="1483046"/>
          </a:xfrm>
          <a:prstGeom prst="rect">
            <a:avLst/>
          </a:prstGeom>
        </p:spPr>
        <p:txBody>
          <a:bodyPr lIns="0" tIns="0" rIns="0" bIns="0" rtlCol="0" anchor="t">
            <a:spAutoFit/>
          </a:bodyPr>
          <a:lstStyle/>
          <a:p>
            <a:pPr algn="ctr">
              <a:lnSpc>
                <a:spcPts val="10516"/>
              </a:lnSpc>
            </a:pPr>
            <a:r>
              <a:rPr lang="en-US" sz="10210" b="1">
                <a:solidFill>
                  <a:srgbClr val="1C283C"/>
                </a:solidFill>
                <a:latin typeface="Poppins Bold"/>
                <a:ea typeface="Poppins Bold"/>
                <a:cs typeface="Poppins Bold"/>
                <a:sym typeface="Poppins Bold"/>
              </a:rPr>
              <a:t>Good luck!</a:t>
            </a:r>
          </a:p>
        </p:txBody>
      </p:sp>
      <p:sp>
        <p:nvSpPr>
          <p:cNvPr id="6" name="Freeform 6"/>
          <p:cNvSpPr/>
          <p:nvPr/>
        </p:nvSpPr>
        <p:spPr>
          <a:xfrm flipV="1">
            <a:off x="10363200" y="5085443"/>
            <a:ext cx="7171630" cy="5519167"/>
          </a:xfrm>
          <a:custGeom>
            <a:avLst/>
            <a:gdLst/>
            <a:ahLst/>
            <a:cxnLst/>
            <a:rect l="l" t="t" r="r" b="b"/>
            <a:pathLst>
              <a:path w="7171630" h="5519167">
                <a:moveTo>
                  <a:pt x="0" y="5519167"/>
                </a:moveTo>
                <a:lnTo>
                  <a:pt x="7171631" y="5519167"/>
                </a:lnTo>
                <a:lnTo>
                  <a:pt x="7171631" y="0"/>
                </a:lnTo>
                <a:lnTo>
                  <a:pt x="0" y="0"/>
                </a:lnTo>
                <a:lnTo>
                  <a:pt x="0" y="5519167"/>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7" name="TextBox 7"/>
          <p:cNvSpPr txBox="1"/>
          <p:nvPr/>
        </p:nvSpPr>
        <p:spPr>
          <a:xfrm>
            <a:off x="11764727" y="5838717"/>
            <a:ext cx="5042053" cy="3059365"/>
          </a:xfrm>
          <a:prstGeom prst="rect">
            <a:avLst/>
          </a:prstGeom>
        </p:spPr>
        <p:txBody>
          <a:bodyPr lIns="0" tIns="0" rIns="0" bIns="0" rtlCol="0" anchor="t">
            <a:spAutoFit/>
          </a:bodyPr>
          <a:lstStyle/>
          <a:p>
            <a:pPr algn="ctr">
              <a:lnSpc>
                <a:spcPts val="4098"/>
              </a:lnSpc>
              <a:spcBef>
                <a:spcPct val="0"/>
              </a:spcBef>
            </a:pPr>
            <a:r>
              <a:rPr lang="en-US" sz="2927" b="1" dirty="0">
                <a:solidFill>
                  <a:srgbClr val="000000"/>
                </a:solidFill>
                <a:latin typeface="Comic Sans Bold"/>
                <a:ea typeface="Comic Sans Bold"/>
                <a:cs typeface="Comic Sans Bold"/>
                <a:sym typeface="Comic Sans Bold"/>
              </a:rPr>
              <a:t>Be creative and confident to try new things.</a:t>
            </a:r>
          </a:p>
          <a:p>
            <a:pPr algn="ctr">
              <a:lnSpc>
                <a:spcPts val="4098"/>
              </a:lnSpc>
              <a:spcBef>
                <a:spcPct val="0"/>
              </a:spcBef>
            </a:pPr>
            <a:endParaRPr lang="en-US" sz="2927" b="1" dirty="0">
              <a:solidFill>
                <a:srgbClr val="000000"/>
              </a:solidFill>
              <a:latin typeface="Comic Sans Bold"/>
              <a:ea typeface="Comic Sans Bold"/>
              <a:cs typeface="Comic Sans Bold"/>
              <a:sym typeface="Comic Sans Bold"/>
            </a:endParaRPr>
          </a:p>
          <a:p>
            <a:pPr algn="ctr">
              <a:lnSpc>
                <a:spcPts val="4098"/>
              </a:lnSpc>
              <a:spcBef>
                <a:spcPct val="0"/>
              </a:spcBef>
            </a:pPr>
            <a:r>
              <a:rPr lang="en-US" sz="2927" b="1" dirty="0">
                <a:solidFill>
                  <a:srgbClr val="000000"/>
                </a:solidFill>
                <a:latin typeface="Comic Sans Bold"/>
                <a:ea typeface="Comic Sans Bold"/>
                <a:cs typeface="Comic Sans Bold"/>
                <a:sym typeface="Comic Sans Bold"/>
              </a:rPr>
              <a:t>Thanks for making a difference and volunteering your time!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0317E"/>
        </a:solidFill>
        <a:effectLst/>
      </p:bgPr>
    </p:bg>
    <p:spTree>
      <p:nvGrpSpPr>
        <p:cNvPr id="1" name=""/>
        <p:cNvGrpSpPr/>
        <p:nvPr/>
      </p:nvGrpSpPr>
      <p:grpSpPr>
        <a:xfrm>
          <a:off x="0" y="0"/>
          <a:ext cx="0" cy="0"/>
          <a:chOff x="0" y="0"/>
          <a:chExt cx="0" cy="0"/>
        </a:xfrm>
      </p:grpSpPr>
      <p:sp>
        <p:nvSpPr>
          <p:cNvPr id="2" name="Freeform 2"/>
          <p:cNvSpPr/>
          <p:nvPr/>
        </p:nvSpPr>
        <p:spPr>
          <a:xfrm flipV="1">
            <a:off x="1229848" y="856252"/>
            <a:ext cx="13547320" cy="10425791"/>
          </a:xfrm>
          <a:custGeom>
            <a:avLst/>
            <a:gdLst/>
            <a:ahLst/>
            <a:cxnLst/>
            <a:rect l="l" t="t" r="r" b="b"/>
            <a:pathLst>
              <a:path w="13547320" h="10425791">
                <a:moveTo>
                  <a:pt x="0" y="10425792"/>
                </a:moveTo>
                <a:lnTo>
                  <a:pt x="13547320" y="10425792"/>
                </a:lnTo>
                <a:lnTo>
                  <a:pt x="13547320" y="0"/>
                </a:lnTo>
                <a:lnTo>
                  <a:pt x="0" y="0"/>
                </a:lnTo>
                <a:lnTo>
                  <a:pt x="0" y="10425792"/>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3712455" y="544090"/>
            <a:ext cx="10533087" cy="4344899"/>
          </a:xfrm>
          <a:custGeom>
            <a:avLst/>
            <a:gdLst/>
            <a:ahLst/>
            <a:cxnLst/>
            <a:rect l="l" t="t" r="r" b="b"/>
            <a:pathLst>
              <a:path w="10533087" h="4344899">
                <a:moveTo>
                  <a:pt x="0" y="0"/>
                </a:moveTo>
                <a:lnTo>
                  <a:pt x="10533087" y="0"/>
                </a:lnTo>
                <a:lnTo>
                  <a:pt x="10533087" y="4344899"/>
                </a:lnTo>
                <a:lnTo>
                  <a:pt x="0" y="43448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4" name="TextBox 4"/>
          <p:cNvSpPr txBox="1"/>
          <p:nvPr/>
        </p:nvSpPr>
        <p:spPr>
          <a:xfrm>
            <a:off x="3485201" y="5038725"/>
            <a:ext cx="11143460" cy="3572069"/>
          </a:xfrm>
          <a:prstGeom prst="rect">
            <a:avLst/>
          </a:prstGeom>
        </p:spPr>
        <p:txBody>
          <a:bodyPr lIns="0" tIns="0" rIns="0" bIns="0" rtlCol="0" anchor="t">
            <a:spAutoFit/>
          </a:bodyPr>
          <a:lstStyle/>
          <a:p>
            <a:pPr marL="727012" lvl="1" indent="-363506" algn="l">
              <a:lnSpc>
                <a:spcPts val="4714"/>
              </a:lnSpc>
              <a:buFont typeface="Arial"/>
              <a:buChar char="•"/>
            </a:pPr>
            <a:r>
              <a:rPr lang="en-US" sz="3367" b="1">
                <a:solidFill>
                  <a:srgbClr val="000000"/>
                </a:solidFill>
                <a:latin typeface="Poppins Bold"/>
                <a:ea typeface="Poppins Bold"/>
                <a:cs typeface="Poppins Bold"/>
                <a:sym typeface="Poppins Bold"/>
              </a:rPr>
              <a:t>What is the SCQF?</a:t>
            </a:r>
          </a:p>
          <a:p>
            <a:pPr marL="727012" lvl="1" indent="-363506" algn="l">
              <a:lnSpc>
                <a:spcPts val="4714"/>
              </a:lnSpc>
              <a:buFont typeface="Arial"/>
              <a:buChar char="•"/>
            </a:pPr>
            <a:r>
              <a:rPr lang="en-US" sz="3367" b="1">
                <a:solidFill>
                  <a:srgbClr val="000000"/>
                </a:solidFill>
                <a:latin typeface="Poppins Bold"/>
                <a:ea typeface="Poppins Bold"/>
                <a:cs typeface="Poppins Bold"/>
                <a:sym typeface="Poppins Bold"/>
              </a:rPr>
              <a:t>Why it’s important?</a:t>
            </a:r>
          </a:p>
          <a:p>
            <a:pPr marL="727012" lvl="1" indent="-363506" algn="l">
              <a:lnSpc>
                <a:spcPts val="4714"/>
              </a:lnSpc>
              <a:buFont typeface="Arial"/>
              <a:buChar char="•"/>
            </a:pPr>
            <a:r>
              <a:rPr lang="en-US" sz="3367" b="1">
                <a:solidFill>
                  <a:srgbClr val="000000"/>
                </a:solidFill>
                <a:latin typeface="Poppins Bold"/>
                <a:ea typeface="Poppins Bold"/>
                <a:cs typeface="Poppins Bold"/>
                <a:sym typeface="Poppins Bold"/>
              </a:rPr>
              <a:t>What parents and employers should know </a:t>
            </a:r>
          </a:p>
          <a:p>
            <a:pPr marL="727012" lvl="1" indent="-363506" algn="l">
              <a:lnSpc>
                <a:spcPts val="4714"/>
              </a:lnSpc>
              <a:buFont typeface="Arial"/>
              <a:buChar char="•"/>
            </a:pPr>
            <a:r>
              <a:rPr lang="en-US" sz="3367" b="1">
                <a:solidFill>
                  <a:srgbClr val="000000"/>
                </a:solidFill>
                <a:latin typeface="Poppins Bold"/>
                <a:ea typeface="Poppins Bold"/>
                <a:cs typeface="Poppins Bold"/>
                <a:sym typeface="Poppins Bold"/>
              </a:rPr>
              <a:t>What is your role? </a:t>
            </a:r>
          </a:p>
          <a:p>
            <a:pPr marL="727012" lvl="1" indent="-363506" algn="l">
              <a:lnSpc>
                <a:spcPts val="4714"/>
              </a:lnSpc>
              <a:buFont typeface="Arial"/>
              <a:buChar char="•"/>
            </a:pPr>
            <a:r>
              <a:rPr lang="en-US" sz="3367" b="1">
                <a:solidFill>
                  <a:srgbClr val="000000"/>
                </a:solidFill>
                <a:latin typeface="Poppins Bold"/>
                <a:ea typeface="Poppins Bold"/>
                <a:cs typeface="Poppins Bold"/>
                <a:sym typeface="Poppins Bold"/>
              </a:rPr>
              <a:t>What are the benefits to you?</a:t>
            </a:r>
          </a:p>
          <a:p>
            <a:pPr algn="l">
              <a:lnSpc>
                <a:spcPts val="4714"/>
              </a:lnSpc>
            </a:pPr>
            <a:endParaRPr lang="en-US" sz="3367" b="1">
              <a:solidFill>
                <a:srgbClr val="000000"/>
              </a:solidFill>
              <a:latin typeface="Poppins Bold"/>
              <a:ea typeface="Poppins Bold"/>
              <a:cs typeface="Poppins Bold"/>
              <a:sym typeface="Poppins Bold"/>
            </a:endParaRPr>
          </a:p>
        </p:txBody>
      </p:sp>
      <p:sp>
        <p:nvSpPr>
          <p:cNvPr id="5" name="TextBox 5"/>
          <p:cNvSpPr txBox="1"/>
          <p:nvPr/>
        </p:nvSpPr>
        <p:spPr>
          <a:xfrm rot="-188406">
            <a:off x="748451" y="1258571"/>
            <a:ext cx="16048543" cy="2727357"/>
          </a:xfrm>
          <a:prstGeom prst="rect">
            <a:avLst/>
          </a:prstGeom>
        </p:spPr>
        <p:txBody>
          <a:bodyPr lIns="0" tIns="0" rIns="0" bIns="0" rtlCol="0" anchor="t">
            <a:spAutoFit/>
          </a:bodyPr>
          <a:lstStyle/>
          <a:p>
            <a:pPr algn="ctr">
              <a:lnSpc>
                <a:spcPts val="21063"/>
              </a:lnSpc>
            </a:pPr>
            <a:r>
              <a:rPr lang="en-US" sz="15045" b="1" dirty="0">
                <a:solidFill>
                  <a:srgbClr val="1C283C"/>
                </a:solidFill>
                <a:latin typeface="Poppins Bold"/>
                <a:ea typeface="Poppins Bold"/>
                <a:cs typeface="Poppins Bold"/>
                <a:sym typeface="Poppins Bold"/>
              </a:rPr>
              <a:t>Aims</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A2C91"/>
        </a:solidFill>
        <a:effectLst/>
      </p:bgPr>
    </p:bg>
    <p:spTree>
      <p:nvGrpSpPr>
        <p:cNvPr id="1" name=""/>
        <p:cNvGrpSpPr/>
        <p:nvPr/>
      </p:nvGrpSpPr>
      <p:grpSpPr>
        <a:xfrm>
          <a:off x="0" y="0"/>
          <a:ext cx="0" cy="0"/>
          <a:chOff x="0" y="0"/>
          <a:chExt cx="0" cy="0"/>
        </a:xfrm>
      </p:grpSpPr>
      <p:sp>
        <p:nvSpPr>
          <p:cNvPr id="2" name="Freeform 2"/>
          <p:cNvSpPr/>
          <p:nvPr/>
        </p:nvSpPr>
        <p:spPr>
          <a:xfrm flipV="1">
            <a:off x="805641" y="345100"/>
            <a:ext cx="15392690" cy="11845958"/>
          </a:xfrm>
          <a:custGeom>
            <a:avLst/>
            <a:gdLst/>
            <a:ahLst/>
            <a:cxnLst/>
            <a:rect l="l" t="t" r="r" b="b"/>
            <a:pathLst>
              <a:path w="15392690" h="11845958">
                <a:moveTo>
                  <a:pt x="0" y="11845958"/>
                </a:moveTo>
                <a:lnTo>
                  <a:pt x="15392691" y="11845958"/>
                </a:lnTo>
                <a:lnTo>
                  <a:pt x="15392691" y="0"/>
                </a:lnTo>
                <a:lnTo>
                  <a:pt x="0" y="0"/>
                </a:lnTo>
                <a:lnTo>
                  <a:pt x="0" y="11845958"/>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TextBox 3"/>
          <p:cNvSpPr txBox="1"/>
          <p:nvPr/>
        </p:nvSpPr>
        <p:spPr>
          <a:xfrm>
            <a:off x="3925209" y="4511124"/>
            <a:ext cx="10807805" cy="4273361"/>
          </a:xfrm>
          <a:prstGeom prst="rect">
            <a:avLst/>
          </a:prstGeom>
        </p:spPr>
        <p:txBody>
          <a:bodyPr lIns="0" tIns="0" rIns="0" bIns="0" rtlCol="0" anchor="t">
            <a:spAutoFit/>
          </a:bodyPr>
          <a:lstStyle/>
          <a:p>
            <a:pPr marL="653014" lvl="1" indent="-326507" algn="l">
              <a:lnSpc>
                <a:spcPts val="4234"/>
              </a:lnSpc>
              <a:buFont typeface="Arial"/>
              <a:buChar char="•"/>
            </a:pPr>
            <a:r>
              <a:rPr lang="en-US" sz="3024" b="1">
                <a:solidFill>
                  <a:srgbClr val="000000"/>
                </a:solidFill>
                <a:latin typeface="Poppins Bold"/>
                <a:ea typeface="Poppins Bold"/>
                <a:cs typeface="Poppins Bold"/>
                <a:sym typeface="Poppins Bold"/>
              </a:rPr>
              <a:t>The Scottish and Credit Qualifications Framework is our national learning framework</a:t>
            </a:r>
          </a:p>
          <a:p>
            <a:pPr marL="653014" lvl="1" indent="-326507" algn="l">
              <a:lnSpc>
                <a:spcPts val="4234"/>
              </a:lnSpc>
              <a:buFont typeface="Arial"/>
              <a:buChar char="•"/>
            </a:pPr>
            <a:r>
              <a:rPr lang="en-US" sz="3024" b="1">
                <a:solidFill>
                  <a:srgbClr val="000000"/>
                </a:solidFill>
                <a:latin typeface="Poppins Bold"/>
                <a:ea typeface="Poppins Bold"/>
                <a:cs typeface="Poppins Bold"/>
                <a:sym typeface="Poppins Bold"/>
              </a:rPr>
              <a:t>Qualifications are measured by 12 levels, with 1 the simplest, and 12 the most complex</a:t>
            </a:r>
          </a:p>
          <a:p>
            <a:pPr marL="653014" lvl="1" indent="-326507" algn="l">
              <a:lnSpc>
                <a:spcPts val="4234"/>
              </a:lnSpc>
              <a:buFont typeface="Arial"/>
              <a:buChar char="•"/>
            </a:pPr>
            <a:r>
              <a:rPr lang="en-US" sz="3024" b="1">
                <a:solidFill>
                  <a:srgbClr val="000000"/>
                </a:solidFill>
                <a:latin typeface="Poppins Bold"/>
                <a:ea typeface="Poppins Bold"/>
                <a:cs typeface="Poppins Bold"/>
                <a:sym typeface="Poppins Bold"/>
              </a:rPr>
              <a:t>All qualifications have credit points, which show the amount of learning it will take to complete.           1 credit point = 10 hours of learning. Nat 4, 5 and Higher all have 24 credit points</a:t>
            </a:r>
          </a:p>
        </p:txBody>
      </p:sp>
      <p:sp>
        <p:nvSpPr>
          <p:cNvPr id="4" name="Freeform 4"/>
          <p:cNvSpPr/>
          <p:nvPr/>
        </p:nvSpPr>
        <p:spPr>
          <a:xfrm>
            <a:off x="4062567" y="166225"/>
            <a:ext cx="10533087" cy="4344899"/>
          </a:xfrm>
          <a:custGeom>
            <a:avLst/>
            <a:gdLst/>
            <a:ahLst/>
            <a:cxnLst/>
            <a:rect l="l" t="t" r="r" b="b"/>
            <a:pathLst>
              <a:path w="10533087" h="4344899">
                <a:moveTo>
                  <a:pt x="0" y="0"/>
                </a:moveTo>
                <a:lnTo>
                  <a:pt x="10533088" y="0"/>
                </a:lnTo>
                <a:lnTo>
                  <a:pt x="10533088" y="4344898"/>
                </a:lnTo>
                <a:lnTo>
                  <a:pt x="0" y="43448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TextBox 5"/>
          <p:cNvSpPr txBox="1"/>
          <p:nvPr/>
        </p:nvSpPr>
        <p:spPr>
          <a:xfrm rot="-165246">
            <a:off x="3477038" y="701849"/>
            <a:ext cx="11189617" cy="3031104"/>
          </a:xfrm>
          <a:prstGeom prst="rect">
            <a:avLst/>
          </a:prstGeom>
        </p:spPr>
        <p:txBody>
          <a:bodyPr lIns="0" tIns="0" rIns="0" bIns="0" rtlCol="0" anchor="t">
            <a:spAutoFit/>
          </a:bodyPr>
          <a:lstStyle/>
          <a:p>
            <a:pPr algn="ctr">
              <a:lnSpc>
                <a:spcPts val="13110"/>
              </a:lnSpc>
            </a:pPr>
            <a:r>
              <a:rPr lang="en-US" sz="9364" b="1" dirty="0">
                <a:solidFill>
                  <a:srgbClr val="1C283C"/>
                </a:solidFill>
                <a:latin typeface="Poppins Bold"/>
                <a:ea typeface="Poppins Bold"/>
                <a:cs typeface="Poppins Bold"/>
                <a:sym typeface="Poppins Bold"/>
              </a:rPr>
              <a:t>What is </a:t>
            </a:r>
          </a:p>
          <a:p>
            <a:pPr algn="ctr">
              <a:lnSpc>
                <a:spcPts val="8053"/>
              </a:lnSpc>
            </a:pPr>
            <a:r>
              <a:rPr lang="en-US" sz="9364" b="1" dirty="0">
                <a:solidFill>
                  <a:srgbClr val="1C283C"/>
                </a:solidFill>
                <a:latin typeface="Poppins Bold"/>
                <a:ea typeface="Poppins Bold"/>
                <a:cs typeface="Poppins Bold"/>
                <a:sym typeface="Poppins Bold"/>
              </a:rPr>
              <a:t>the SCQF?</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4B8D"/>
        </a:solidFill>
        <a:effectLst/>
      </p:bgPr>
    </p:bg>
    <p:spTree>
      <p:nvGrpSpPr>
        <p:cNvPr id="1" name=""/>
        <p:cNvGrpSpPr/>
        <p:nvPr/>
      </p:nvGrpSpPr>
      <p:grpSpPr>
        <a:xfrm>
          <a:off x="0" y="0"/>
          <a:ext cx="0" cy="0"/>
          <a:chOff x="0" y="0"/>
          <a:chExt cx="0" cy="0"/>
        </a:xfrm>
      </p:grpSpPr>
      <p:sp>
        <p:nvSpPr>
          <p:cNvPr id="2" name="Freeform 2"/>
          <p:cNvSpPr/>
          <p:nvPr/>
        </p:nvSpPr>
        <p:spPr>
          <a:xfrm flipV="1">
            <a:off x="1572377" y="849341"/>
            <a:ext cx="13986591" cy="10763848"/>
          </a:xfrm>
          <a:custGeom>
            <a:avLst/>
            <a:gdLst/>
            <a:ahLst/>
            <a:cxnLst/>
            <a:rect l="l" t="t" r="r" b="b"/>
            <a:pathLst>
              <a:path w="13986591" h="10763848">
                <a:moveTo>
                  <a:pt x="0" y="10763848"/>
                </a:moveTo>
                <a:lnTo>
                  <a:pt x="13986591" y="10763848"/>
                </a:lnTo>
                <a:lnTo>
                  <a:pt x="13986591" y="0"/>
                </a:lnTo>
                <a:lnTo>
                  <a:pt x="0" y="0"/>
                </a:lnTo>
                <a:lnTo>
                  <a:pt x="0" y="1076384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3778899" y="4976640"/>
            <a:ext cx="10807805" cy="3209627"/>
          </a:xfrm>
          <a:prstGeom prst="rect">
            <a:avLst/>
          </a:prstGeom>
        </p:spPr>
        <p:txBody>
          <a:bodyPr lIns="0" tIns="0" rIns="0" bIns="0" rtlCol="0" anchor="t">
            <a:spAutoFit/>
          </a:bodyPr>
          <a:lstStyle/>
          <a:p>
            <a:pPr marL="653014" lvl="1" indent="-326507" algn="l">
              <a:lnSpc>
                <a:spcPts val="4234"/>
              </a:lnSpc>
              <a:buFont typeface="Arial"/>
              <a:buChar char="•"/>
            </a:pPr>
            <a:r>
              <a:rPr lang="en-US" sz="3024" b="1">
                <a:solidFill>
                  <a:srgbClr val="000000"/>
                </a:solidFill>
                <a:latin typeface="Poppins Bold"/>
                <a:ea typeface="Poppins Bold"/>
                <a:cs typeface="Poppins Bold"/>
                <a:sym typeface="Poppins Bold"/>
              </a:rPr>
              <a:t>Almost 10,000 qualifications sit on the framework, including those from school, college, university, apprenticeships, the workplace, youth work and many more</a:t>
            </a:r>
          </a:p>
          <a:p>
            <a:pPr marL="653014" lvl="1" indent="-326507" algn="l">
              <a:lnSpc>
                <a:spcPts val="4234"/>
              </a:lnSpc>
              <a:buFont typeface="Arial"/>
              <a:buChar char="•"/>
            </a:pPr>
            <a:r>
              <a:rPr lang="en-US" sz="3024" b="1">
                <a:solidFill>
                  <a:srgbClr val="000000"/>
                </a:solidFill>
                <a:latin typeface="Poppins Bold"/>
                <a:ea typeface="Poppins Bold"/>
                <a:cs typeface="Poppins Bold"/>
                <a:sym typeface="Poppins Bold"/>
              </a:rPr>
              <a:t>The SCQF helps everyone understand the value of different qualifications</a:t>
            </a:r>
          </a:p>
        </p:txBody>
      </p:sp>
      <p:sp>
        <p:nvSpPr>
          <p:cNvPr id="4" name="Freeform 4"/>
          <p:cNvSpPr/>
          <p:nvPr/>
        </p:nvSpPr>
        <p:spPr>
          <a:xfrm>
            <a:off x="4256132" y="366429"/>
            <a:ext cx="10533087" cy="4344899"/>
          </a:xfrm>
          <a:custGeom>
            <a:avLst/>
            <a:gdLst/>
            <a:ahLst/>
            <a:cxnLst/>
            <a:rect l="l" t="t" r="r" b="b"/>
            <a:pathLst>
              <a:path w="10533087" h="4344899">
                <a:moveTo>
                  <a:pt x="0" y="0"/>
                </a:moveTo>
                <a:lnTo>
                  <a:pt x="10533087" y="0"/>
                </a:lnTo>
                <a:lnTo>
                  <a:pt x="10533087" y="4344899"/>
                </a:lnTo>
                <a:lnTo>
                  <a:pt x="0" y="4344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TextBox 5"/>
          <p:cNvSpPr txBox="1"/>
          <p:nvPr/>
        </p:nvSpPr>
        <p:spPr>
          <a:xfrm rot="-165246">
            <a:off x="3587992" y="1023326"/>
            <a:ext cx="11189617" cy="3031104"/>
          </a:xfrm>
          <a:prstGeom prst="rect">
            <a:avLst/>
          </a:prstGeom>
        </p:spPr>
        <p:txBody>
          <a:bodyPr lIns="0" tIns="0" rIns="0" bIns="0" rtlCol="0" anchor="t">
            <a:spAutoFit/>
          </a:bodyPr>
          <a:lstStyle/>
          <a:p>
            <a:pPr algn="ctr">
              <a:lnSpc>
                <a:spcPts val="13110"/>
              </a:lnSpc>
            </a:pPr>
            <a:r>
              <a:rPr lang="en-US" sz="9364" b="1" dirty="0">
                <a:solidFill>
                  <a:srgbClr val="1C283C"/>
                </a:solidFill>
                <a:latin typeface="Poppins Bold"/>
                <a:ea typeface="Poppins Bold"/>
                <a:cs typeface="Poppins Bold"/>
                <a:sym typeface="Poppins Bold"/>
              </a:rPr>
              <a:t>What is </a:t>
            </a:r>
          </a:p>
          <a:p>
            <a:pPr algn="ctr">
              <a:lnSpc>
                <a:spcPts val="8053"/>
              </a:lnSpc>
            </a:pPr>
            <a:r>
              <a:rPr lang="en-US" sz="9364" b="1" dirty="0">
                <a:solidFill>
                  <a:srgbClr val="1C283C"/>
                </a:solidFill>
                <a:latin typeface="Poppins Bold"/>
                <a:ea typeface="Poppins Bold"/>
                <a:cs typeface="Poppins Bold"/>
                <a:sym typeface="Poppins Bold"/>
              </a:rPr>
              <a:t>the SCQF?</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C283C"/>
        </a:solidFill>
        <a:effectLst/>
      </p:bgPr>
    </p:bg>
    <p:spTree>
      <p:nvGrpSpPr>
        <p:cNvPr id="1" name=""/>
        <p:cNvGrpSpPr/>
        <p:nvPr/>
      </p:nvGrpSpPr>
      <p:grpSpPr>
        <a:xfrm>
          <a:off x="0" y="0"/>
          <a:ext cx="0" cy="0"/>
          <a:chOff x="0" y="0"/>
          <a:chExt cx="0" cy="0"/>
        </a:xfrm>
      </p:grpSpPr>
      <p:sp>
        <p:nvSpPr>
          <p:cNvPr id="2" name="Freeform 2"/>
          <p:cNvSpPr/>
          <p:nvPr/>
        </p:nvSpPr>
        <p:spPr>
          <a:xfrm flipV="1">
            <a:off x="-721126" y="1059000"/>
            <a:ext cx="13435420" cy="10339676"/>
          </a:xfrm>
          <a:custGeom>
            <a:avLst/>
            <a:gdLst/>
            <a:ahLst/>
            <a:cxnLst/>
            <a:rect l="l" t="t" r="r" b="b"/>
            <a:pathLst>
              <a:path w="13435420" h="10339676">
                <a:moveTo>
                  <a:pt x="0" y="10339676"/>
                </a:moveTo>
                <a:lnTo>
                  <a:pt x="13435421" y="10339676"/>
                </a:lnTo>
                <a:lnTo>
                  <a:pt x="13435421" y="0"/>
                </a:lnTo>
                <a:lnTo>
                  <a:pt x="0" y="0"/>
                </a:lnTo>
                <a:lnTo>
                  <a:pt x="0" y="1033967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p:nvPr/>
        </p:nvSpPr>
        <p:spPr>
          <a:xfrm>
            <a:off x="1758074" y="241086"/>
            <a:ext cx="10533087" cy="4344899"/>
          </a:xfrm>
          <a:custGeom>
            <a:avLst/>
            <a:gdLst/>
            <a:ahLst/>
            <a:cxnLst/>
            <a:rect l="l" t="t" r="r" b="b"/>
            <a:pathLst>
              <a:path w="10533087" h="4344899">
                <a:moveTo>
                  <a:pt x="0" y="0"/>
                </a:moveTo>
                <a:lnTo>
                  <a:pt x="10533087" y="0"/>
                </a:lnTo>
                <a:lnTo>
                  <a:pt x="10533087" y="4344898"/>
                </a:lnTo>
                <a:lnTo>
                  <a:pt x="0" y="43448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 name="Freeform 4"/>
          <p:cNvSpPr/>
          <p:nvPr/>
        </p:nvSpPr>
        <p:spPr>
          <a:xfrm>
            <a:off x="8603694" y="4302734"/>
            <a:ext cx="9433949" cy="5743379"/>
          </a:xfrm>
          <a:custGeom>
            <a:avLst/>
            <a:gdLst/>
            <a:ahLst/>
            <a:cxnLst/>
            <a:rect l="l" t="t" r="r" b="b"/>
            <a:pathLst>
              <a:path w="9433949" h="5743379">
                <a:moveTo>
                  <a:pt x="0" y="0"/>
                </a:moveTo>
                <a:lnTo>
                  <a:pt x="9433949" y="0"/>
                </a:lnTo>
                <a:lnTo>
                  <a:pt x="9433949" y="5743379"/>
                </a:lnTo>
                <a:lnTo>
                  <a:pt x="0" y="5743379"/>
                </a:lnTo>
                <a:lnTo>
                  <a:pt x="0" y="0"/>
                </a:lnTo>
                <a:close/>
              </a:path>
            </a:pathLst>
          </a:custGeom>
          <a:blipFill>
            <a:blip r:embed="rId7"/>
            <a:stretch>
              <a:fillRect l="-6971" t="-25610" r="-5878" b="-5458"/>
            </a:stretch>
          </a:blipFill>
        </p:spPr>
        <p:txBody>
          <a:bodyPr/>
          <a:lstStyle/>
          <a:p>
            <a:endParaRPr lang="en-GB" dirty="0"/>
          </a:p>
        </p:txBody>
      </p:sp>
      <p:grpSp>
        <p:nvGrpSpPr>
          <p:cNvPr id="5" name="Group 5"/>
          <p:cNvGrpSpPr/>
          <p:nvPr/>
        </p:nvGrpSpPr>
        <p:grpSpPr>
          <a:xfrm>
            <a:off x="9087168" y="7272508"/>
            <a:ext cx="1905376" cy="2255965"/>
            <a:chOff x="0" y="0"/>
            <a:chExt cx="386963" cy="458164"/>
          </a:xfrm>
        </p:grpSpPr>
        <p:sp>
          <p:nvSpPr>
            <p:cNvPr id="6" name="Freeform 6"/>
            <p:cNvSpPr/>
            <p:nvPr/>
          </p:nvSpPr>
          <p:spPr>
            <a:xfrm>
              <a:off x="0" y="0"/>
              <a:ext cx="386963" cy="458164"/>
            </a:xfrm>
            <a:custGeom>
              <a:avLst/>
              <a:gdLst/>
              <a:ahLst/>
              <a:cxnLst/>
              <a:rect l="l" t="t" r="r" b="b"/>
              <a:pathLst>
                <a:path w="386963" h="458164">
                  <a:moveTo>
                    <a:pt x="0" y="0"/>
                  </a:moveTo>
                  <a:lnTo>
                    <a:pt x="386963" y="0"/>
                  </a:lnTo>
                  <a:lnTo>
                    <a:pt x="386963" y="458164"/>
                  </a:lnTo>
                  <a:lnTo>
                    <a:pt x="0" y="458164"/>
                  </a:lnTo>
                  <a:close/>
                </a:path>
              </a:pathLst>
            </a:custGeom>
            <a:solidFill>
              <a:srgbClr val="000000">
                <a:alpha val="0"/>
              </a:srgbClr>
            </a:solidFill>
            <a:ln w="85725" cap="sq">
              <a:solidFill>
                <a:srgbClr val="F1E506"/>
              </a:solidFill>
              <a:prstDash val="solid"/>
              <a:miter/>
            </a:ln>
          </p:spPr>
          <p:txBody>
            <a:bodyPr/>
            <a:lstStyle/>
            <a:p>
              <a:endParaRPr lang="en-GB"/>
            </a:p>
          </p:txBody>
        </p:sp>
        <p:sp>
          <p:nvSpPr>
            <p:cNvPr id="7" name="TextBox 7"/>
            <p:cNvSpPr txBox="1"/>
            <p:nvPr/>
          </p:nvSpPr>
          <p:spPr>
            <a:xfrm>
              <a:off x="0" y="-47625"/>
              <a:ext cx="386963" cy="505789"/>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484911" y="4688588"/>
            <a:ext cx="10807805" cy="3744230"/>
          </a:xfrm>
          <a:prstGeom prst="rect">
            <a:avLst/>
          </a:prstGeom>
        </p:spPr>
        <p:txBody>
          <a:bodyPr lIns="0" tIns="0" rIns="0" bIns="0" rtlCol="0" anchor="t">
            <a:spAutoFit/>
          </a:bodyPr>
          <a:lstStyle/>
          <a:p>
            <a:pPr algn="l">
              <a:lnSpc>
                <a:spcPts val="4234"/>
              </a:lnSpc>
            </a:pPr>
            <a:r>
              <a:rPr lang="en-US" sz="3024" b="1" dirty="0">
                <a:solidFill>
                  <a:srgbClr val="000000"/>
                </a:solidFill>
                <a:latin typeface="Poppins Bold"/>
                <a:ea typeface="Poppins Bold"/>
                <a:cs typeface="Poppins Bold"/>
                <a:sym typeface="Poppins Bold"/>
              </a:rPr>
              <a:t>Qualifications Scotland</a:t>
            </a:r>
          </a:p>
          <a:p>
            <a:pPr algn="l">
              <a:lnSpc>
                <a:spcPts val="4234"/>
              </a:lnSpc>
            </a:pPr>
            <a:r>
              <a:rPr lang="en-US" sz="3024" b="1" dirty="0">
                <a:solidFill>
                  <a:srgbClr val="000000"/>
                </a:solidFill>
                <a:latin typeface="Poppins Bold"/>
                <a:ea typeface="Poppins Bold"/>
                <a:cs typeface="Poppins Bold"/>
                <a:sym typeface="Poppins Bold"/>
              </a:rPr>
              <a:t>qualifications up to SCQF </a:t>
            </a:r>
          </a:p>
          <a:p>
            <a:pPr algn="l">
              <a:lnSpc>
                <a:spcPts val="4234"/>
              </a:lnSpc>
            </a:pPr>
            <a:r>
              <a:rPr lang="en-US" sz="3024" b="1" dirty="0">
                <a:solidFill>
                  <a:srgbClr val="000000"/>
                </a:solidFill>
                <a:latin typeface="Poppins Bold"/>
                <a:ea typeface="Poppins Bold"/>
                <a:cs typeface="Poppins Bold"/>
                <a:sym typeface="Poppins Bold"/>
              </a:rPr>
              <a:t>level 7 are offered in schools:</a:t>
            </a:r>
          </a:p>
          <a:p>
            <a:pPr marL="653014" lvl="1" indent="-326507" algn="l">
              <a:lnSpc>
                <a:spcPts val="4234"/>
              </a:lnSpc>
              <a:buFont typeface="Arial"/>
              <a:buChar char="•"/>
            </a:pPr>
            <a:r>
              <a:rPr lang="en-US" sz="3024" b="1" dirty="0">
                <a:solidFill>
                  <a:srgbClr val="000000"/>
                </a:solidFill>
                <a:latin typeface="Poppins Bold"/>
                <a:ea typeface="Poppins Bold"/>
                <a:cs typeface="Poppins Bold"/>
                <a:sym typeface="Poppins Bold"/>
              </a:rPr>
              <a:t>Nat 4 = SCQF level 4</a:t>
            </a:r>
          </a:p>
          <a:p>
            <a:pPr marL="653014" lvl="1" indent="-326507" algn="l">
              <a:lnSpc>
                <a:spcPts val="4234"/>
              </a:lnSpc>
              <a:buFont typeface="Arial"/>
              <a:buChar char="•"/>
            </a:pPr>
            <a:r>
              <a:rPr lang="en-US" sz="3024" b="1" dirty="0">
                <a:solidFill>
                  <a:srgbClr val="000000"/>
                </a:solidFill>
                <a:latin typeface="Poppins Bold"/>
                <a:ea typeface="Poppins Bold"/>
                <a:cs typeface="Poppins Bold"/>
                <a:sym typeface="Poppins Bold"/>
              </a:rPr>
              <a:t>Nat 5 = SCQF level 5</a:t>
            </a:r>
          </a:p>
          <a:p>
            <a:pPr marL="653014" lvl="1" indent="-326507" algn="l">
              <a:lnSpc>
                <a:spcPts val="4234"/>
              </a:lnSpc>
              <a:buFont typeface="Arial"/>
              <a:buChar char="•"/>
            </a:pPr>
            <a:r>
              <a:rPr lang="en-US" sz="3024" b="1" dirty="0">
                <a:solidFill>
                  <a:srgbClr val="000000"/>
                </a:solidFill>
                <a:latin typeface="Poppins Bold"/>
                <a:ea typeface="Poppins Bold"/>
                <a:cs typeface="Poppins Bold"/>
                <a:sym typeface="Poppins Bold"/>
              </a:rPr>
              <a:t>Higher = SCQF level 6</a:t>
            </a:r>
          </a:p>
          <a:p>
            <a:pPr marL="653014" lvl="1" indent="-326507" algn="l">
              <a:lnSpc>
                <a:spcPts val="4234"/>
              </a:lnSpc>
              <a:buFont typeface="Arial"/>
              <a:buChar char="•"/>
            </a:pPr>
            <a:r>
              <a:rPr lang="en-US" sz="3024" b="1" dirty="0">
                <a:solidFill>
                  <a:srgbClr val="000000"/>
                </a:solidFill>
                <a:latin typeface="Poppins Bold"/>
                <a:ea typeface="Poppins Bold"/>
                <a:cs typeface="Poppins Bold"/>
                <a:sym typeface="Poppins Bold"/>
              </a:rPr>
              <a:t>Advanced Higher = SCQF level 7 </a:t>
            </a:r>
          </a:p>
        </p:txBody>
      </p:sp>
      <p:sp>
        <p:nvSpPr>
          <p:cNvPr id="9" name="TextBox 9"/>
          <p:cNvSpPr txBox="1"/>
          <p:nvPr/>
        </p:nvSpPr>
        <p:spPr>
          <a:xfrm rot="-165246">
            <a:off x="1073789" y="888518"/>
            <a:ext cx="11189617" cy="2916811"/>
          </a:xfrm>
          <a:prstGeom prst="rect">
            <a:avLst/>
          </a:prstGeom>
        </p:spPr>
        <p:txBody>
          <a:bodyPr lIns="0" tIns="0" rIns="0" bIns="0" rtlCol="0" anchor="t">
            <a:spAutoFit/>
          </a:bodyPr>
          <a:lstStyle/>
          <a:p>
            <a:pPr algn="ctr">
              <a:lnSpc>
                <a:spcPts val="13110"/>
              </a:lnSpc>
            </a:pPr>
            <a:r>
              <a:rPr lang="en-US" sz="9364" b="1" dirty="0">
                <a:solidFill>
                  <a:srgbClr val="1C283C"/>
                </a:solidFill>
                <a:latin typeface="Poppins Bold"/>
                <a:ea typeface="Poppins Bold"/>
                <a:cs typeface="Poppins Bold"/>
                <a:sym typeface="Poppins Bold"/>
              </a:rPr>
              <a:t>SCQF in </a:t>
            </a:r>
          </a:p>
          <a:p>
            <a:pPr algn="ctr">
              <a:lnSpc>
                <a:spcPts val="6180"/>
              </a:lnSpc>
            </a:pPr>
            <a:r>
              <a:rPr lang="en-US" sz="9364" b="1" dirty="0">
                <a:solidFill>
                  <a:srgbClr val="1C283C"/>
                </a:solidFill>
                <a:latin typeface="Poppins Bold"/>
                <a:ea typeface="Poppins Bold"/>
                <a:cs typeface="Poppins Bold"/>
                <a:sym typeface="Poppins Bold"/>
              </a:rPr>
              <a:t>schools</a:t>
            </a:r>
          </a:p>
        </p:txBody>
      </p:sp>
      <p:sp>
        <p:nvSpPr>
          <p:cNvPr id="10" name="Rectangle 9">
            <a:extLst>
              <a:ext uri="{FF2B5EF4-FFF2-40B4-BE49-F238E27FC236}">
                <a16:creationId xmlns:a16="http://schemas.microsoft.com/office/drawing/2014/main" id="{66FECCC1-8BEA-D607-1C75-79C8D5816F2F}"/>
              </a:ext>
            </a:extLst>
          </p:cNvPr>
          <p:cNvSpPr/>
          <p:nvPr/>
        </p:nvSpPr>
        <p:spPr>
          <a:xfrm>
            <a:off x="10992544" y="4457700"/>
            <a:ext cx="1334476" cy="23088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80AFCE0-BF29-0124-EC53-5DAADA1D824A}"/>
              </a:ext>
            </a:extLst>
          </p:cNvPr>
          <p:cNvSpPr txBox="1"/>
          <p:nvPr/>
        </p:nvSpPr>
        <p:spPr>
          <a:xfrm>
            <a:off x="9677400" y="4411589"/>
            <a:ext cx="4572000"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Qualifications of Qualifications Scotland (formerly SQA)</a:t>
            </a:r>
            <a:endParaRPr lang="en-GB" sz="1200"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0317E"/>
        </a:solidFill>
        <a:effectLst/>
      </p:bgPr>
    </p:bg>
    <p:spTree>
      <p:nvGrpSpPr>
        <p:cNvPr id="1" name=""/>
        <p:cNvGrpSpPr/>
        <p:nvPr/>
      </p:nvGrpSpPr>
      <p:grpSpPr>
        <a:xfrm>
          <a:off x="0" y="0"/>
          <a:ext cx="0" cy="0"/>
          <a:chOff x="0" y="0"/>
          <a:chExt cx="0" cy="0"/>
        </a:xfrm>
      </p:grpSpPr>
      <p:sp>
        <p:nvSpPr>
          <p:cNvPr id="2" name="Freeform 2"/>
          <p:cNvSpPr/>
          <p:nvPr/>
        </p:nvSpPr>
        <p:spPr>
          <a:xfrm flipV="1">
            <a:off x="1741487" y="628999"/>
            <a:ext cx="13896012" cy="10694139"/>
          </a:xfrm>
          <a:custGeom>
            <a:avLst/>
            <a:gdLst/>
            <a:ahLst/>
            <a:cxnLst/>
            <a:rect l="l" t="t" r="r" b="b"/>
            <a:pathLst>
              <a:path w="13896012" h="10694139">
                <a:moveTo>
                  <a:pt x="0" y="10694139"/>
                </a:moveTo>
                <a:lnTo>
                  <a:pt x="13896012" y="10694139"/>
                </a:lnTo>
                <a:lnTo>
                  <a:pt x="13896012" y="0"/>
                </a:lnTo>
                <a:lnTo>
                  <a:pt x="0" y="0"/>
                </a:lnTo>
                <a:lnTo>
                  <a:pt x="0" y="10694139"/>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4425242" y="271386"/>
            <a:ext cx="10533087" cy="4344899"/>
          </a:xfrm>
          <a:custGeom>
            <a:avLst/>
            <a:gdLst/>
            <a:ahLst/>
            <a:cxnLst/>
            <a:rect l="l" t="t" r="r" b="b"/>
            <a:pathLst>
              <a:path w="10533087" h="4344899">
                <a:moveTo>
                  <a:pt x="0" y="0"/>
                </a:moveTo>
                <a:lnTo>
                  <a:pt x="10533087" y="0"/>
                </a:lnTo>
                <a:lnTo>
                  <a:pt x="10533087" y="4344899"/>
                </a:lnTo>
                <a:lnTo>
                  <a:pt x="0" y="43448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4" name="Group 4"/>
          <p:cNvGrpSpPr/>
          <p:nvPr/>
        </p:nvGrpSpPr>
        <p:grpSpPr>
          <a:xfrm>
            <a:off x="4266693" y="6569911"/>
            <a:ext cx="9954718" cy="1795787"/>
            <a:chOff x="0" y="0"/>
            <a:chExt cx="13272958" cy="2394383"/>
          </a:xfrm>
        </p:grpSpPr>
        <p:sp>
          <p:nvSpPr>
            <p:cNvPr id="5" name="Freeform 5"/>
            <p:cNvSpPr/>
            <p:nvPr/>
          </p:nvSpPr>
          <p:spPr>
            <a:xfrm>
              <a:off x="0" y="0"/>
              <a:ext cx="7361677" cy="2394383"/>
            </a:xfrm>
            <a:custGeom>
              <a:avLst/>
              <a:gdLst/>
              <a:ahLst/>
              <a:cxnLst/>
              <a:rect l="l" t="t" r="r" b="b"/>
              <a:pathLst>
                <a:path w="7361677" h="2394383">
                  <a:moveTo>
                    <a:pt x="0" y="0"/>
                  </a:moveTo>
                  <a:lnTo>
                    <a:pt x="7361677" y="0"/>
                  </a:lnTo>
                  <a:lnTo>
                    <a:pt x="7361677" y="2394383"/>
                  </a:lnTo>
                  <a:lnTo>
                    <a:pt x="0" y="239438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6" name="Freeform 6"/>
            <p:cNvSpPr/>
            <p:nvPr/>
          </p:nvSpPr>
          <p:spPr>
            <a:xfrm>
              <a:off x="3050105" y="0"/>
              <a:ext cx="7361677" cy="2394383"/>
            </a:xfrm>
            <a:custGeom>
              <a:avLst/>
              <a:gdLst/>
              <a:ahLst/>
              <a:cxnLst/>
              <a:rect l="l" t="t" r="r" b="b"/>
              <a:pathLst>
                <a:path w="7361677" h="2394383">
                  <a:moveTo>
                    <a:pt x="0" y="0"/>
                  </a:moveTo>
                  <a:lnTo>
                    <a:pt x="7361677" y="0"/>
                  </a:lnTo>
                  <a:lnTo>
                    <a:pt x="7361677" y="2394383"/>
                  </a:lnTo>
                  <a:lnTo>
                    <a:pt x="0" y="239438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Freeform 7"/>
            <p:cNvSpPr/>
            <p:nvPr/>
          </p:nvSpPr>
          <p:spPr>
            <a:xfrm>
              <a:off x="5911281" y="0"/>
              <a:ext cx="7361677" cy="2394383"/>
            </a:xfrm>
            <a:custGeom>
              <a:avLst/>
              <a:gdLst/>
              <a:ahLst/>
              <a:cxnLst/>
              <a:rect l="l" t="t" r="r" b="b"/>
              <a:pathLst>
                <a:path w="7361677" h="2394383">
                  <a:moveTo>
                    <a:pt x="0" y="0"/>
                  </a:moveTo>
                  <a:lnTo>
                    <a:pt x="7361677" y="0"/>
                  </a:lnTo>
                  <a:lnTo>
                    <a:pt x="7361677" y="2394383"/>
                  </a:lnTo>
                  <a:lnTo>
                    <a:pt x="0" y="239438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grpSp>
      <p:sp>
        <p:nvSpPr>
          <p:cNvPr id="8" name="Freeform 8"/>
          <p:cNvSpPr/>
          <p:nvPr/>
        </p:nvSpPr>
        <p:spPr>
          <a:xfrm>
            <a:off x="15456059" y="7365521"/>
            <a:ext cx="2193380" cy="2193380"/>
          </a:xfrm>
          <a:custGeom>
            <a:avLst/>
            <a:gdLst/>
            <a:ahLst/>
            <a:cxnLst/>
            <a:rect l="l" t="t" r="r" b="b"/>
            <a:pathLst>
              <a:path w="2193380" h="2193380">
                <a:moveTo>
                  <a:pt x="0" y="0"/>
                </a:moveTo>
                <a:lnTo>
                  <a:pt x="2193380" y="0"/>
                </a:lnTo>
                <a:lnTo>
                  <a:pt x="2193380" y="2193380"/>
                </a:lnTo>
                <a:lnTo>
                  <a:pt x="0" y="2193380"/>
                </a:lnTo>
                <a:lnTo>
                  <a:pt x="0" y="0"/>
                </a:lnTo>
                <a:close/>
              </a:path>
            </a:pathLst>
          </a:custGeom>
          <a:blipFill>
            <a:blip r:embed="rId8"/>
            <a:stretch>
              <a:fillRect/>
            </a:stretch>
          </a:blipFill>
        </p:spPr>
        <p:txBody>
          <a:bodyPr/>
          <a:lstStyle/>
          <a:p>
            <a:endParaRPr lang="en-GB"/>
          </a:p>
        </p:txBody>
      </p:sp>
      <p:sp>
        <p:nvSpPr>
          <p:cNvPr id="9" name="TextBox 9"/>
          <p:cNvSpPr txBox="1"/>
          <p:nvPr/>
        </p:nvSpPr>
        <p:spPr>
          <a:xfrm rot="-165246">
            <a:off x="3727511" y="896142"/>
            <a:ext cx="11189617" cy="2916811"/>
          </a:xfrm>
          <a:prstGeom prst="rect">
            <a:avLst/>
          </a:prstGeom>
        </p:spPr>
        <p:txBody>
          <a:bodyPr lIns="0" tIns="0" rIns="0" bIns="0" rtlCol="0" anchor="t">
            <a:spAutoFit/>
          </a:bodyPr>
          <a:lstStyle/>
          <a:p>
            <a:pPr algn="ctr">
              <a:lnSpc>
                <a:spcPts val="13110"/>
              </a:lnSpc>
            </a:pPr>
            <a:r>
              <a:rPr lang="en-US" sz="9364" b="1" dirty="0">
                <a:solidFill>
                  <a:srgbClr val="1C283C"/>
                </a:solidFill>
                <a:latin typeface="Poppins Bold"/>
                <a:ea typeface="Poppins Bold"/>
                <a:cs typeface="Poppins Bold"/>
                <a:sym typeface="Poppins Bold"/>
              </a:rPr>
              <a:t>SCQF in </a:t>
            </a:r>
          </a:p>
          <a:p>
            <a:pPr algn="ctr">
              <a:lnSpc>
                <a:spcPts val="6180"/>
              </a:lnSpc>
            </a:pPr>
            <a:r>
              <a:rPr lang="en-US" sz="9364" b="1" dirty="0">
                <a:solidFill>
                  <a:srgbClr val="1C283C"/>
                </a:solidFill>
                <a:latin typeface="Poppins Bold"/>
                <a:ea typeface="Poppins Bold"/>
                <a:cs typeface="Poppins Bold"/>
                <a:sym typeface="Poppins Bold"/>
              </a:rPr>
              <a:t>schools</a:t>
            </a:r>
          </a:p>
        </p:txBody>
      </p:sp>
      <p:sp>
        <p:nvSpPr>
          <p:cNvPr id="10" name="TextBox 10"/>
          <p:cNvSpPr txBox="1"/>
          <p:nvPr/>
        </p:nvSpPr>
        <p:spPr>
          <a:xfrm>
            <a:off x="4266693" y="4811937"/>
            <a:ext cx="10347556" cy="2152025"/>
          </a:xfrm>
          <a:prstGeom prst="rect">
            <a:avLst/>
          </a:prstGeom>
        </p:spPr>
        <p:txBody>
          <a:bodyPr lIns="0" tIns="0" rIns="0" bIns="0" rtlCol="0" anchor="t">
            <a:spAutoFit/>
          </a:bodyPr>
          <a:lstStyle/>
          <a:p>
            <a:pPr algn="l">
              <a:lnSpc>
                <a:spcPts val="4234"/>
              </a:lnSpc>
            </a:pPr>
            <a:r>
              <a:rPr lang="en-US" sz="3024" b="1">
                <a:solidFill>
                  <a:srgbClr val="000000"/>
                </a:solidFill>
                <a:latin typeface="Poppins Bold"/>
                <a:ea typeface="Poppins Bold"/>
                <a:cs typeface="Poppins Bold"/>
                <a:sym typeface="Poppins Bold"/>
              </a:rPr>
              <a:t>Many other qualifications are available, including Skills for Work (SfW), National Progression Awards (NPAs), Apprenticeships, and Awards</a:t>
            </a:r>
          </a:p>
          <a:p>
            <a:pPr algn="l">
              <a:lnSpc>
                <a:spcPts val="4234"/>
              </a:lnSpc>
            </a:pPr>
            <a:endParaRPr lang="en-US" sz="3024" b="1">
              <a:solidFill>
                <a:srgbClr val="000000"/>
              </a:solidFill>
              <a:latin typeface="Poppins Bold"/>
              <a:ea typeface="Poppins Bold"/>
              <a:cs typeface="Poppins Bold"/>
              <a:sym typeface="Poppins Bold"/>
            </a:endParaRPr>
          </a:p>
        </p:txBody>
      </p:sp>
      <p:sp>
        <p:nvSpPr>
          <p:cNvPr id="11" name="TextBox 11"/>
          <p:cNvSpPr txBox="1"/>
          <p:nvPr/>
        </p:nvSpPr>
        <p:spPr>
          <a:xfrm>
            <a:off x="4135603" y="6912696"/>
            <a:ext cx="10216898" cy="1030852"/>
          </a:xfrm>
          <a:prstGeom prst="rect">
            <a:avLst/>
          </a:prstGeom>
        </p:spPr>
        <p:txBody>
          <a:bodyPr lIns="0" tIns="0" rIns="0" bIns="0" rtlCol="0" anchor="t">
            <a:spAutoFit/>
          </a:bodyPr>
          <a:lstStyle/>
          <a:p>
            <a:pPr algn="ctr">
              <a:lnSpc>
                <a:spcPts val="4081"/>
              </a:lnSpc>
              <a:spcBef>
                <a:spcPct val="0"/>
              </a:spcBef>
            </a:pPr>
            <a:r>
              <a:rPr lang="en-US" sz="2915" b="1" dirty="0">
                <a:solidFill>
                  <a:srgbClr val="000000"/>
                </a:solidFill>
                <a:latin typeface="Poppins Bold"/>
                <a:ea typeface="Poppins Bold"/>
                <a:cs typeface="Poppins Bold"/>
                <a:sym typeface="Poppins Bold"/>
              </a:rPr>
              <a:t>Using the </a:t>
            </a:r>
            <a:r>
              <a:rPr lang="en-US" sz="2915" b="1" u="sng" dirty="0">
                <a:solidFill>
                  <a:srgbClr val="000000"/>
                </a:solidFill>
                <a:latin typeface="Poppins Bold"/>
                <a:ea typeface="Poppins Bold"/>
                <a:cs typeface="Poppins Bold"/>
                <a:sym typeface="Poppins Bold"/>
                <a:hlinkClick r:id="rId9" tooltip="https://padlet.com/dwood109/scqf-school-ambassadors-asn7xn21gponorhf"/>
              </a:rPr>
              <a:t>SCQF </a:t>
            </a:r>
            <a:r>
              <a:rPr lang="en-US" sz="2915" b="1" u="sng" dirty="0" err="1">
                <a:solidFill>
                  <a:srgbClr val="000000"/>
                </a:solidFill>
                <a:latin typeface="Poppins Bold"/>
                <a:ea typeface="Poppins Bold"/>
                <a:cs typeface="Poppins Bold"/>
                <a:sym typeface="Poppins Bold"/>
                <a:hlinkClick r:id="rId9" tooltip="https://padlet.com/dwood109/scqf-school-ambassadors-asn7xn21gponorhf"/>
              </a:rPr>
              <a:t>Padlet</a:t>
            </a:r>
            <a:r>
              <a:rPr lang="en-US" sz="2915" b="1" dirty="0">
                <a:solidFill>
                  <a:srgbClr val="000000"/>
                </a:solidFill>
                <a:latin typeface="Poppins Bold"/>
                <a:ea typeface="Poppins Bold"/>
                <a:cs typeface="Poppins Bold"/>
                <a:sym typeface="Poppins Bold"/>
              </a:rPr>
              <a:t>, can you find some other qualifications that could be offered in schools?</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A2C91"/>
        </a:solidFill>
        <a:effectLst/>
      </p:bgPr>
    </p:bg>
    <p:spTree>
      <p:nvGrpSpPr>
        <p:cNvPr id="1" name=""/>
        <p:cNvGrpSpPr/>
        <p:nvPr/>
      </p:nvGrpSpPr>
      <p:grpSpPr>
        <a:xfrm>
          <a:off x="0" y="0"/>
          <a:ext cx="0" cy="0"/>
          <a:chOff x="0" y="0"/>
          <a:chExt cx="0" cy="0"/>
        </a:xfrm>
      </p:grpSpPr>
      <p:sp>
        <p:nvSpPr>
          <p:cNvPr id="2" name="Freeform 2"/>
          <p:cNvSpPr/>
          <p:nvPr/>
        </p:nvSpPr>
        <p:spPr>
          <a:xfrm flipV="1">
            <a:off x="805641" y="345100"/>
            <a:ext cx="15392690" cy="11845958"/>
          </a:xfrm>
          <a:custGeom>
            <a:avLst/>
            <a:gdLst/>
            <a:ahLst/>
            <a:cxnLst/>
            <a:rect l="l" t="t" r="r" b="b"/>
            <a:pathLst>
              <a:path w="15392690" h="11845958">
                <a:moveTo>
                  <a:pt x="0" y="11845958"/>
                </a:moveTo>
                <a:lnTo>
                  <a:pt x="15392691" y="11845958"/>
                </a:lnTo>
                <a:lnTo>
                  <a:pt x="15392691" y="0"/>
                </a:lnTo>
                <a:lnTo>
                  <a:pt x="0" y="0"/>
                </a:lnTo>
                <a:lnTo>
                  <a:pt x="0" y="1184595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TextBox 3"/>
          <p:cNvSpPr txBox="1"/>
          <p:nvPr/>
        </p:nvSpPr>
        <p:spPr>
          <a:xfrm>
            <a:off x="3331041" y="4533142"/>
            <a:ext cx="11625918" cy="4285625"/>
          </a:xfrm>
          <a:prstGeom prst="rect">
            <a:avLst/>
          </a:prstGeom>
        </p:spPr>
        <p:txBody>
          <a:bodyPr lIns="0" tIns="0" rIns="0" bIns="0" rtlCol="0" anchor="t">
            <a:spAutoFit/>
          </a:bodyPr>
          <a:lstStyle/>
          <a:p>
            <a:pPr marL="653014" lvl="1" indent="-326507" algn="l">
              <a:lnSpc>
                <a:spcPts val="4234"/>
              </a:lnSpc>
              <a:buFont typeface="Arial"/>
              <a:buChar char="•"/>
            </a:pPr>
            <a:r>
              <a:rPr lang="en-US" sz="3024" b="1" dirty="0">
                <a:solidFill>
                  <a:srgbClr val="000000"/>
                </a:solidFill>
                <a:latin typeface="Poppins Bold"/>
                <a:ea typeface="Poppins Bold"/>
                <a:cs typeface="Poppins Bold"/>
                <a:sym typeface="Poppins Bold"/>
              </a:rPr>
              <a:t>250+ schools across Scotland are involved in the </a:t>
            </a:r>
            <a:r>
              <a:rPr lang="en-US" sz="3024" b="1" dirty="0" err="1">
                <a:solidFill>
                  <a:srgbClr val="000000"/>
                </a:solidFill>
                <a:latin typeface="Poppins Bold"/>
                <a:ea typeface="Poppins Bold"/>
                <a:cs typeface="Poppins Bold"/>
                <a:sym typeface="Poppins Bold"/>
              </a:rPr>
              <a:t>programme</a:t>
            </a:r>
            <a:endParaRPr lang="en-US" sz="3024" b="1" dirty="0">
              <a:solidFill>
                <a:srgbClr val="000000"/>
              </a:solidFill>
              <a:latin typeface="Poppins Bold"/>
              <a:ea typeface="Poppins Bold"/>
              <a:cs typeface="Poppins Bold"/>
              <a:sym typeface="Poppins Bold"/>
            </a:endParaRPr>
          </a:p>
          <a:p>
            <a:pPr marL="653014" lvl="1" indent="-326507" algn="l">
              <a:lnSpc>
                <a:spcPts val="4234"/>
              </a:lnSpc>
              <a:buFont typeface="Arial"/>
              <a:buChar char="•"/>
            </a:pPr>
            <a:r>
              <a:rPr lang="en-US" sz="3024" b="1" dirty="0">
                <a:solidFill>
                  <a:srgbClr val="000000"/>
                </a:solidFill>
                <a:latin typeface="Poppins Bold"/>
                <a:ea typeface="Poppins Bold"/>
                <a:cs typeface="Poppins Bold"/>
                <a:sym typeface="Poppins Bold"/>
              </a:rPr>
              <a:t>Each school has a network of SCQF pupil ambassadors</a:t>
            </a:r>
          </a:p>
          <a:p>
            <a:pPr marL="653014" lvl="1" indent="-326507" algn="l">
              <a:lnSpc>
                <a:spcPts val="4234"/>
              </a:lnSpc>
              <a:buFont typeface="Arial"/>
              <a:buChar char="•"/>
            </a:pPr>
            <a:r>
              <a:rPr lang="en-US" sz="3024" b="1" dirty="0">
                <a:solidFill>
                  <a:srgbClr val="000000"/>
                </a:solidFill>
                <a:latin typeface="Poppins Bold"/>
                <a:ea typeface="Poppins Bold"/>
                <a:cs typeface="Poppins Bold"/>
                <a:sym typeface="Poppins Bold"/>
              </a:rPr>
              <a:t>Schools want to introduce different qualifications</a:t>
            </a:r>
          </a:p>
          <a:p>
            <a:pPr marL="653014" lvl="1" indent="-326507" algn="l">
              <a:lnSpc>
                <a:spcPts val="4234"/>
              </a:lnSpc>
              <a:buFont typeface="Arial"/>
              <a:buChar char="•"/>
            </a:pPr>
            <a:r>
              <a:rPr lang="en-US" sz="3024" b="1" u="sng" dirty="0">
                <a:solidFill>
                  <a:srgbClr val="000000"/>
                </a:solidFill>
                <a:latin typeface="Poppins Bold"/>
                <a:ea typeface="Poppins Bold"/>
                <a:cs typeface="Poppins Bold"/>
                <a:sym typeface="Poppins Bold"/>
                <a:hlinkClick r:id="rId5" tooltip="https://www.youtube.com/watch?v=NMP7gYwplhg&amp;t=1s"/>
              </a:rPr>
              <a:t>Watch this video from St Andrew’s RC Secondary</a:t>
            </a:r>
            <a:r>
              <a:rPr lang="en-US" sz="3024" b="1" dirty="0">
                <a:solidFill>
                  <a:srgbClr val="000000"/>
                </a:solidFill>
                <a:latin typeface="Poppins Bold"/>
                <a:ea typeface="Poppins Bold"/>
                <a:cs typeface="Poppins Bold"/>
                <a:sym typeface="Poppins Bold"/>
              </a:rPr>
              <a:t>, in Glasgow, to see what they’re doing</a:t>
            </a:r>
          </a:p>
          <a:p>
            <a:pPr marL="653014" lvl="1" indent="-326507" algn="l">
              <a:lnSpc>
                <a:spcPts val="4234"/>
              </a:lnSpc>
              <a:buFont typeface="Arial"/>
              <a:buChar char="•"/>
            </a:pPr>
            <a:r>
              <a:rPr lang="en-US" sz="3024" b="1" dirty="0">
                <a:solidFill>
                  <a:srgbClr val="000000"/>
                </a:solidFill>
                <a:latin typeface="Poppins Bold"/>
                <a:ea typeface="Poppins Bold"/>
                <a:cs typeface="Poppins Bold"/>
                <a:sym typeface="Poppins Bold"/>
              </a:rPr>
              <a:t>As you watch, think about who is involved, and the types of activities and qualifications mentioned</a:t>
            </a:r>
          </a:p>
        </p:txBody>
      </p:sp>
      <p:sp>
        <p:nvSpPr>
          <p:cNvPr id="4" name="Freeform 4"/>
          <p:cNvSpPr/>
          <p:nvPr/>
        </p:nvSpPr>
        <p:spPr>
          <a:xfrm>
            <a:off x="4114800" y="0"/>
            <a:ext cx="10533087" cy="4344899"/>
          </a:xfrm>
          <a:custGeom>
            <a:avLst/>
            <a:gdLst/>
            <a:ahLst/>
            <a:cxnLst/>
            <a:rect l="l" t="t" r="r" b="b"/>
            <a:pathLst>
              <a:path w="10533087" h="4344899">
                <a:moveTo>
                  <a:pt x="0" y="0"/>
                </a:moveTo>
                <a:lnTo>
                  <a:pt x="10533088" y="0"/>
                </a:lnTo>
                <a:lnTo>
                  <a:pt x="10533088" y="4344898"/>
                </a:lnTo>
                <a:lnTo>
                  <a:pt x="0" y="434489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5" name="TextBox 5"/>
          <p:cNvSpPr txBox="1"/>
          <p:nvPr/>
        </p:nvSpPr>
        <p:spPr>
          <a:xfrm rot="-165246">
            <a:off x="4033460" y="946977"/>
            <a:ext cx="10400050" cy="2432761"/>
          </a:xfrm>
          <a:prstGeom prst="rect">
            <a:avLst/>
          </a:prstGeom>
        </p:spPr>
        <p:txBody>
          <a:bodyPr lIns="0" tIns="0" rIns="0" bIns="0" rtlCol="0" anchor="t">
            <a:spAutoFit/>
          </a:bodyPr>
          <a:lstStyle/>
          <a:p>
            <a:pPr algn="ctr">
              <a:lnSpc>
                <a:spcPts val="9139"/>
              </a:lnSpc>
            </a:pPr>
            <a:r>
              <a:rPr lang="en-US" sz="8703" b="1">
                <a:solidFill>
                  <a:srgbClr val="1C283C"/>
                </a:solidFill>
                <a:latin typeface="Poppins Bold"/>
                <a:ea typeface="Poppins Bold"/>
                <a:cs typeface="Poppins Bold"/>
                <a:sym typeface="Poppins Bold"/>
              </a:rPr>
              <a:t>Ambassador Programme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B8D"/>
        </a:solidFill>
        <a:effectLst/>
      </p:bgPr>
    </p:bg>
    <p:spTree>
      <p:nvGrpSpPr>
        <p:cNvPr id="1" name=""/>
        <p:cNvGrpSpPr/>
        <p:nvPr/>
      </p:nvGrpSpPr>
      <p:grpSpPr>
        <a:xfrm>
          <a:off x="0" y="0"/>
          <a:ext cx="0" cy="0"/>
          <a:chOff x="0" y="0"/>
          <a:chExt cx="0" cy="0"/>
        </a:xfrm>
      </p:grpSpPr>
      <p:sp>
        <p:nvSpPr>
          <p:cNvPr id="2" name="Freeform 2"/>
          <p:cNvSpPr/>
          <p:nvPr/>
        </p:nvSpPr>
        <p:spPr>
          <a:xfrm flipV="1">
            <a:off x="-1136898" y="708847"/>
            <a:ext cx="13986591" cy="10763848"/>
          </a:xfrm>
          <a:custGeom>
            <a:avLst/>
            <a:gdLst/>
            <a:ahLst/>
            <a:cxnLst/>
            <a:rect l="l" t="t" r="r" b="b"/>
            <a:pathLst>
              <a:path w="13986591" h="10763848">
                <a:moveTo>
                  <a:pt x="0" y="10763848"/>
                </a:moveTo>
                <a:lnTo>
                  <a:pt x="13986591" y="10763848"/>
                </a:lnTo>
                <a:lnTo>
                  <a:pt x="13986591" y="0"/>
                </a:lnTo>
                <a:lnTo>
                  <a:pt x="0" y="0"/>
                </a:lnTo>
                <a:lnTo>
                  <a:pt x="0" y="10763848"/>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p:nvPr/>
        </p:nvSpPr>
        <p:spPr>
          <a:xfrm>
            <a:off x="1501406" y="158654"/>
            <a:ext cx="10148472" cy="4186245"/>
          </a:xfrm>
          <a:custGeom>
            <a:avLst/>
            <a:gdLst/>
            <a:ahLst/>
            <a:cxnLst/>
            <a:rect l="l" t="t" r="r" b="b"/>
            <a:pathLst>
              <a:path w="10148472" h="4186245">
                <a:moveTo>
                  <a:pt x="0" y="0"/>
                </a:moveTo>
                <a:lnTo>
                  <a:pt x="10148472" y="0"/>
                </a:lnTo>
                <a:lnTo>
                  <a:pt x="10148472" y="4186245"/>
                </a:lnTo>
                <a:lnTo>
                  <a:pt x="0" y="41862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 name="Freeform 4"/>
          <p:cNvSpPr/>
          <p:nvPr/>
        </p:nvSpPr>
        <p:spPr>
          <a:xfrm>
            <a:off x="9908425" y="4344899"/>
            <a:ext cx="8146322" cy="4959472"/>
          </a:xfrm>
          <a:custGeom>
            <a:avLst/>
            <a:gdLst/>
            <a:ahLst/>
            <a:cxnLst/>
            <a:rect l="l" t="t" r="r" b="b"/>
            <a:pathLst>
              <a:path w="8146322" h="4959472">
                <a:moveTo>
                  <a:pt x="0" y="0"/>
                </a:moveTo>
                <a:lnTo>
                  <a:pt x="8146322" y="0"/>
                </a:lnTo>
                <a:lnTo>
                  <a:pt x="8146322" y="4959472"/>
                </a:lnTo>
                <a:lnTo>
                  <a:pt x="0" y="4959472"/>
                </a:lnTo>
                <a:lnTo>
                  <a:pt x="0" y="0"/>
                </a:lnTo>
                <a:close/>
              </a:path>
            </a:pathLst>
          </a:custGeom>
          <a:blipFill>
            <a:blip r:embed="rId7"/>
            <a:stretch>
              <a:fillRect l="-6971" t="-25610" r="-5878" b="-5458"/>
            </a:stretch>
          </a:blipFill>
        </p:spPr>
        <p:txBody>
          <a:bodyPr/>
          <a:lstStyle/>
          <a:p>
            <a:endParaRPr lang="en-GB"/>
          </a:p>
        </p:txBody>
      </p:sp>
      <p:sp>
        <p:nvSpPr>
          <p:cNvPr id="5" name="TextBox 5"/>
          <p:cNvSpPr txBox="1"/>
          <p:nvPr/>
        </p:nvSpPr>
        <p:spPr>
          <a:xfrm>
            <a:off x="1341801" y="4600709"/>
            <a:ext cx="8460572" cy="3780429"/>
          </a:xfrm>
          <a:prstGeom prst="rect">
            <a:avLst/>
          </a:prstGeom>
        </p:spPr>
        <p:txBody>
          <a:bodyPr lIns="0" tIns="0" rIns="0" bIns="0" rtlCol="0" anchor="t">
            <a:spAutoFit/>
          </a:bodyPr>
          <a:lstStyle/>
          <a:p>
            <a:pPr marL="558562" lvl="1" indent="-279281" algn="l">
              <a:lnSpc>
                <a:spcPts val="3337"/>
              </a:lnSpc>
              <a:buFont typeface="Arial"/>
              <a:buChar char="•"/>
            </a:pPr>
            <a:r>
              <a:rPr lang="en-US" sz="2587" b="1">
                <a:solidFill>
                  <a:srgbClr val="000000"/>
                </a:solidFill>
                <a:latin typeface="Poppins Bold"/>
                <a:ea typeface="Poppins Bold"/>
                <a:cs typeface="Poppins Bold"/>
                <a:sym typeface="Poppins Bold"/>
              </a:rPr>
              <a:t>It will help you make better informed decisions on what qualifications are right for you</a:t>
            </a:r>
          </a:p>
          <a:p>
            <a:pPr marL="558562" lvl="1" indent="-279281" algn="l">
              <a:lnSpc>
                <a:spcPts val="3337"/>
              </a:lnSpc>
              <a:buFont typeface="Arial"/>
              <a:buChar char="•"/>
            </a:pPr>
            <a:r>
              <a:rPr lang="en-US" sz="2587" b="1">
                <a:solidFill>
                  <a:srgbClr val="000000"/>
                </a:solidFill>
                <a:latin typeface="Poppins Bold"/>
                <a:ea typeface="Poppins Bold"/>
                <a:cs typeface="Poppins Bold"/>
                <a:sym typeface="Poppins Bold"/>
              </a:rPr>
              <a:t>You can use the SCQF to map out where you want to go and which route will take you there</a:t>
            </a:r>
          </a:p>
          <a:p>
            <a:pPr marL="558562" lvl="1" indent="-279281" algn="l">
              <a:lnSpc>
                <a:spcPts val="3337"/>
              </a:lnSpc>
              <a:buFont typeface="Arial"/>
              <a:buChar char="•"/>
            </a:pPr>
            <a:r>
              <a:rPr lang="en-US" sz="2587" b="1">
                <a:solidFill>
                  <a:srgbClr val="000000"/>
                </a:solidFill>
                <a:latin typeface="Poppins Bold"/>
                <a:ea typeface="Poppins Bold"/>
                <a:cs typeface="Poppins Bold"/>
                <a:sym typeface="Poppins Bold"/>
              </a:rPr>
              <a:t>Boost your confidence by having a better understanding of the level of learning you have achieved</a:t>
            </a:r>
          </a:p>
          <a:p>
            <a:pPr marL="558562" lvl="1" indent="-279281" algn="l">
              <a:lnSpc>
                <a:spcPts val="3337"/>
              </a:lnSpc>
              <a:buFont typeface="Arial"/>
              <a:buChar char="•"/>
            </a:pPr>
            <a:r>
              <a:rPr lang="en-US" sz="2587" b="1">
                <a:solidFill>
                  <a:srgbClr val="000000"/>
                </a:solidFill>
                <a:latin typeface="Poppins Bold"/>
                <a:ea typeface="Poppins Bold"/>
                <a:cs typeface="Poppins Bold"/>
                <a:sym typeface="Poppins Bold"/>
              </a:rPr>
              <a:t>Pass on this knowledge to fellow pupils, parents and employers</a:t>
            </a:r>
          </a:p>
        </p:txBody>
      </p:sp>
      <p:sp>
        <p:nvSpPr>
          <p:cNvPr id="6" name="TextBox 6"/>
          <p:cNvSpPr txBox="1"/>
          <p:nvPr/>
        </p:nvSpPr>
        <p:spPr>
          <a:xfrm rot="-187000">
            <a:off x="1661910" y="815018"/>
            <a:ext cx="9026342" cy="2515589"/>
          </a:xfrm>
          <a:prstGeom prst="rect">
            <a:avLst/>
          </a:prstGeom>
        </p:spPr>
        <p:txBody>
          <a:bodyPr lIns="0" tIns="0" rIns="0" bIns="0" rtlCol="0" anchor="t">
            <a:spAutoFit/>
          </a:bodyPr>
          <a:lstStyle/>
          <a:p>
            <a:pPr algn="ctr">
              <a:lnSpc>
                <a:spcPts val="10576"/>
              </a:lnSpc>
            </a:pPr>
            <a:r>
              <a:rPr lang="en-US" sz="7554" b="1" dirty="0">
                <a:solidFill>
                  <a:srgbClr val="1C283C"/>
                </a:solidFill>
                <a:latin typeface="Poppins Bold"/>
                <a:ea typeface="Poppins Bold"/>
                <a:cs typeface="Poppins Bold"/>
                <a:sym typeface="Poppins Bold"/>
              </a:rPr>
              <a:t>Why do I </a:t>
            </a:r>
          </a:p>
          <a:p>
            <a:pPr algn="ctr">
              <a:lnSpc>
                <a:spcPts val="7780"/>
              </a:lnSpc>
            </a:pPr>
            <a:r>
              <a:rPr lang="en-US" sz="7554" b="1" dirty="0">
                <a:solidFill>
                  <a:srgbClr val="1C283C"/>
                </a:solidFill>
                <a:latin typeface="Poppins Bold"/>
                <a:ea typeface="Poppins Bold"/>
                <a:cs typeface="Poppins Bold"/>
                <a:sym typeface="Poppins Bold"/>
              </a:rPr>
              <a:t>need to know?</a:t>
            </a:r>
          </a:p>
        </p:txBody>
      </p:sp>
      <p:sp>
        <p:nvSpPr>
          <p:cNvPr id="7" name="AutoShape 7"/>
          <p:cNvSpPr/>
          <p:nvPr/>
        </p:nvSpPr>
        <p:spPr>
          <a:xfrm flipV="1">
            <a:off x="11926530" y="7887598"/>
            <a:ext cx="0" cy="1243548"/>
          </a:xfrm>
          <a:prstGeom prst="line">
            <a:avLst/>
          </a:prstGeom>
          <a:ln w="57150" cap="flat">
            <a:solidFill>
              <a:srgbClr val="B0317E"/>
            </a:solidFill>
            <a:prstDash val="solid"/>
            <a:headEnd type="none" w="sm" len="sm"/>
            <a:tailEnd type="triangle" w="lg" len="med"/>
          </a:ln>
        </p:spPr>
        <p:txBody>
          <a:bodyPr/>
          <a:lstStyle/>
          <a:p>
            <a:endParaRPr lang="en-GB"/>
          </a:p>
        </p:txBody>
      </p:sp>
      <p:sp>
        <p:nvSpPr>
          <p:cNvPr id="8" name="AutoShape 8"/>
          <p:cNvSpPr/>
          <p:nvPr/>
        </p:nvSpPr>
        <p:spPr>
          <a:xfrm>
            <a:off x="12034493" y="7887598"/>
            <a:ext cx="809428" cy="0"/>
          </a:xfrm>
          <a:prstGeom prst="line">
            <a:avLst/>
          </a:prstGeom>
          <a:ln w="57150" cap="flat">
            <a:solidFill>
              <a:srgbClr val="B0317E"/>
            </a:solidFill>
            <a:prstDash val="solid"/>
            <a:headEnd type="none" w="sm" len="sm"/>
            <a:tailEnd type="triangle" w="lg" len="med"/>
          </a:ln>
        </p:spPr>
        <p:txBody>
          <a:bodyPr/>
          <a:lstStyle/>
          <a:p>
            <a:endParaRPr lang="en-GB"/>
          </a:p>
        </p:txBody>
      </p:sp>
      <p:sp>
        <p:nvSpPr>
          <p:cNvPr id="9" name="AutoShape 9"/>
          <p:cNvSpPr/>
          <p:nvPr/>
        </p:nvSpPr>
        <p:spPr>
          <a:xfrm flipV="1">
            <a:off x="12853860" y="7608825"/>
            <a:ext cx="3594887" cy="274072"/>
          </a:xfrm>
          <a:prstGeom prst="line">
            <a:avLst/>
          </a:prstGeom>
          <a:ln w="57150" cap="flat">
            <a:solidFill>
              <a:srgbClr val="B0317E"/>
            </a:solidFill>
            <a:prstDash val="solid"/>
            <a:headEnd type="none" w="sm" len="sm"/>
            <a:tailEnd type="triangle" w="lg" len="med"/>
          </a:ln>
        </p:spPr>
        <p:txBody>
          <a:bodyPr/>
          <a:lstStyle/>
          <a:p>
            <a:endParaRPr lang="en-GB"/>
          </a:p>
        </p:txBody>
      </p:sp>
      <p:sp>
        <p:nvSpPr>
          <p:cNvPr id="10" name="AutoShape 10"/>
          <p:cNvSpPr/>
          <p:nvPr/>
        </p:nvSpPr>
        <p:spPr>
          <a:xfrm flipV="1">
            <a:off x="16420172" y="5899343"/>
            <a:ext cx="0" cy="1555586"/>
          </a:xfrm>
          <a:prstGeom prst="line">
            <a:avLst/>
          </a:prstGeom>
          <a:ln w="57150" cap="flat">
            <a:solidFill>
              <a:srgbClr val="B0317E"/>
            </a:solidFill>
            <a:prstDash val="solid"/>
            <a:headEnd type="none" w="sm" len="sm"/>
            <a:tailEnd type="triangle" w="lg" len="med"/>
          </a:ln>
        </p:spPr>
        <p:txBody>
          <a:bodyPr/>
          <a:lstStyle/>
          <a:p>
            <a:endParaRPr lang="en-GB"/>
          </a:p>
        </p:txBody>
      </p:sp>
      <p:sp>
        <p:nvSpPr>
          <p:cNvPr id="11" name="AutoShape 11"/>
          <p:cNvSpPr/>
          <p:nvPr/>
        </p:nvSpPr>
        <p:spPr>
          <a:xfrm flipV="1">
            <a:off x="11649878" y="7589591"/>
            <a:ext cx="0" cy="1517988"/>
          </a:xfrm>
          <a:prstGeom prst="line">
            <a:avLst/>
          </a:prstGeom>
          <a:ln w="57150" cap="flat">
            <a:solidFill>
              <a:srgbClr val="6A2C91"/>
            </a:solidFill>
            <a:prstDash val="solid"/>
            <a:headEnd type="none" w="sm" len="sm"/>
            <a:tailEnd type="triangle" w="lg" len="med"/>
          </a:ln>
        </p:spPr>
        <p:txBody>
          <a:bodyPr/>
          <a:lstStyle/>
          <a:p>
            <a:endParaRPr lang="en-GB"/>
          </a:p>
        </p:txBody>
      </p:sp>
      <p:sp>
        <p:nvSpPr>
          <p:cNvPr id="12" name="AutoShape 12"/>
          <p:cNvSpPr/>
          <p:nvPr/>
        </p:nvSpPr>
        <p:spPr>
          <a:xfrm>
            <a:off x="11783228" y="7608825"/>
            <a:ext cx="1373159" cy="0"/>
          </a:xfrm>
          <a:prstGeom prst="line">
            <a:avLst/>
          </a:prstGeom>
          <a:ln w="57150" cap="flat">
            <a:solidFill>
              <a:srgbClr val="6A2C91"/>
            </a:solidFill>
            <a:prstDash val="solid"/>
            <a:headEnd type="none" w="sm" len="sm"/>
            <a:tailEnd type="triangle" w="lg" len="med"/>
          </a:ln>
        </p:spPr>
        <p:txBody>
          <a:bodyPr/>
          <a:lstStyle/>
          <a:p>
            <a:endParaRPr lang="en-GB"/>
          </a:p>
        </p:txBody>
      </p:sp>
      <p:sp>
        <p:nvSpPr>
          <p:cNvPr id="13" name="AutoShape 13"/>
          <p:cNvSpPr/>
          <p:nvPr/>
        </p:nvSpPr>
        <p:spPr>
          <a:xfrm flipV="1">
            <a:off x="12862971" y="6704411"/>
            <a:ext cx="0" cy="342802"/>
          </a:xfrm>
          <a:prstGeom prst="line">
            <a:avLst/>
          </a:prstGeom>
          <a:ln w="57150" cap="flat">
            <a:solidFill>
              <a:srgbClr val="6A2C91"/>
            </a:solidFill>
            <a:prstDash val="solid"/>
            <a:headEnd type="none" w="sm" len="sm"/>
            <a:tailEnd type="triangle" w="lg" len="med"/>
          </a:ln>
        </p:spPr>
        <p:txBody>
          <a:bodyPr/>
          <a:lstStyle/>
          <a:p>
            <a:endParaRPr lang="en-GB"/>
          </a:p>
        </p:txBody>
      </p:sp>
      <p:sp>
        <p:nvSpPr>
          <p:cNvPr id="14" name="AutoShape 14"/>
          <p:cNvSpPr/>
          <p:nvPr/>
        </p:nvSpPr>
        <p:spPr>
          <a:xfrm flipV="1">
            <a:off x="12853860" y="6349097"/>
            <a:ext cx="2130965" cy="189452"/>
          </a:xfrm>
          <a:prstGeom prst="line">
            <a:avLst/>
          </a:prstGeom>
          <a:ln w="57150" cap="flat">
            <a:solidFill>
              <a:srgbClr val="6A2C91"/>
            </a:solidFill>
            <a:prstDash val="solid"/>
            <a:headEnd type="none" w="sm" len="sm"/>
            <a:tailEnd type="triangle" w="lg" len="med"/>
          </a:ln>
        </p:spPr>
        <p:txBody>
          <a:bodyPr/>
          <a:lstStyle/>
          <a:p>
            <a:endParaRPr lang="en-GB"/>
          </a:p>
        </p:txBody>
      </p:sp>
      <p:sp>
        <p:nvSpPr>
          <p:cNvPr id="15" name="AutoShape 15"/>
          <p:cNvSpPr/>
          <p:nvPr/>
        </p:nvSpPr>
        <p:spPr>
          <a:xfrm flipV="1">
            <a:off x="14956250" y="5919370"/>
            <a:ext cx="0" cy="342802"/>
          </a:xfrm>
          <a:prstGeom prst="line">
            <a:avLst/>
          </a:prstGeom>
          <a:ln w="57150" cap="flat">
            <a:solidFill>
              <a:srgbClr val="6A2C91"/>
            </a:solidFill>
            <a:prstDash val="solid"/>
            <a:headEnd type="none" w="sm" len="sm"/>
            <a:tailEnd type="triangle" w="lg" len="med"/>
          </a:ln>
        </p:spPr>
        <p:txBody>
          <a:bodyPr/>
          <a:lstStyle/>
          <a:p>
            <a:endParaRPr lang="en-GB"/>
          </a:p>
        </p:txBody>
      </p:sp>
      <p:sp>
        <p:nvSpPr>
          <p:cNvPr id="16" name="AutoShape 16"/>
          <p:cNvSpPr/>
          <p:nvPr/>
        </p:nvSpPr>
        <p:spPr>
          <a:xfrm flipV="1">
            <a:off x="11327031" y="7135910"/>
            <a:ext cx="0" cy="1990903"/>
          </a:xfrm>
          <a:prstGeom prst="line">
            <a:avLst/>
          </a:prstGeom>
          <a:ln w="57150" cap="flat">
            <a:solidFill>
              <a:srgbClr val="1C283C"/>
            </a:solidFill>
            <a:prstDash val="solid"/>
            <a:headEnd type="none" w="sm" len="sm"/>
            <a:tailEnd type="triangle" w="lg" len="med"/>
          </a:ln>
        </p:spPr>
        <p:txBody>
          <a:bodyPr/>
          <a:lstStyle/>
          <a:p>
            <a:endParaRPr lang="en-GB"/>
          </a:p>
        </p:txBody>
      </p:sp>
      <p:sp>
        <p:nvSpPr>
          <p:cNvPr id="17" name="AutoShape 17"/>
          <p:cNvSpPr/>
          <p:nvPr/>
        </p:nvSpPr>
        <p:spPr>
          <a:xfrm>
            <a:off x="11493241" y="7237350"/>
            <a:ext cx="3698198" cy="0"/>
          </a:xfrm>
          <a:prstGeom prst="line">
            <a:avLst/>
          </a:prstGeom>
          <a:ln w="57150" cap="flat">
            <a:solidFill>
              <a:srgbClr val="1C283C"/>
            </a:solidFill>
            <a:prstDash val="solid"/>
            <a:headEnd type="none" w="sm" len="sm"/>
            <a:tailEnd type="triangle" w="lg" len="med"/>
          </a:ln>
        </p:spPr>
        <p:txBody>
          <a:bodyPr/>
          <a:lstStyle/>
          <a:p>
            <a:endParaRPr lang="en-GB"/>
          </a:p>
        </p:txBody>
      </p:sp>
      <p:sp>
        <p:nvSpPr>
          <p:cNvPr id="18" name="AutoShape 18"/>
          <p:cNvSpPr/>
          <p:nvPr/>
        </p:nvSpPr>
        <p:spPr>
          <a:xfrm flipH="1" flipV="1">
            <a:off x="12843921" y="7107335"/>
            <a:ext cx="288960" cy="357220"/>
          </a:xfrm>
          <a:prstGeom prst="line">
            <a:avLst/>
          </a:prstGeom>
          <a:ln w="57150" cap="flat">
            <a:solidFill>
              <a:srgbClr val="6A2C91"/>
            </a:solidFill>
            <a:prstDash val="solid"/>
            <a:headEnd type="none" w="sm" len="sm"/>
            <a:tailEnd type="triangle" w="lg" len="med"/>
          </a:ln>
        </p:spPr>
        <p:txBody>
          <a:bodyPr/>
          <a:lstStyle/>
          <a:p>
            <a:endParaRPr lang="en-GB"/>
          </a:p>
        </p:txBody>
      </p:sp>
      <p:sp>
        <p:nvSpPr>
          <p:cNvPr id="19" name="AutoShape 19"/>
          <p:cNvSpPr/>
          <p:nvPr/>
        </p:nvSpPr>
        <p:spPr>
          <a:xfrm flipV="1">
            <a:off x="15210489" y="5919370"/>
            <a:ext cx="0" cy="1340655"/>
          </a:xfrm>
          <a:prstGeom prst="line">
            <a:avLst/>
          </a:prstGeom>
          <a:ln w="57150" cap="flat">
            <a:solidFill>
              <a:srgbClr val="1C283C"/>
            </a:solidFill>
            <a:prstDash val="solid"/>
            <a:headEnd type="none" w="sm" len="sm"/>
            <a:tailEnd type="triangle" w="lg" len="med"/>
          </a:ln>
        </p:spPr>
        <p:txBody>
          <a:bodyPr/>
          <a:lstStyle/>
          <a:p>
            <a:endParaRPr lang="en-GB"/>
          </a:p>
        </p:txBody>
      </p:sp>
      <p:sp>
        <p:nvSpPr>
          <p:cNvPr id="21" name="Rectangle 20">
            <a:extLst>
              <a:ext uri="{FF2B5EF4-FFF2-40B4-BE49-F238E27FC236}">
                <a16:creationId xmlns:a16="http://schemas.microsoft.com/office/drawing/2014/main" id="{DFAEE55C-CCC0-2CAB-7686-F2482FAC3AE6}"/>
              </a:ext>
            </a:extLst>
          </p:cNvPr>
          <p:cNvSpPr/>
          <p:nvPr/>
        </p:nvSpPr>
        <p:spPr>
          <a:xfrm>
            <a:off x="11926530" y="4457700"/>
            <a:ext cx="1229857" cy="19585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43E0C145-46C7-ADD9-1FE4-C45ABE9D0EA8}"/>
              </a:ext>
            </a:extLst>
          </p:cNvPr>
          <p:cNvSpPr txBox="1"/>
          <p:nvPr/>
        </p:nvSpPr>
        <p:spPr>
          <a:xfrm>
            <a:off x="10576971" y="4409301"/>
            <a:ext cx="4572000" cy="276999"/>
          </a:xfrm>
          <a:prstGeom prst="rect">
            <a:avLst/>
          </a:prstGeom>
          <a:noFill/>
        </p:spPr>
        <p:txBody>
          <a:bodyPr wrap="square" rtlCol="0">
            <a:spAutoFit/>
          </a:bodyPr>
          <a:lstStyle/>
          <a:p>
            <a:r>
              <a:rPr lang="en-US" sz="1200" dirty="0">
                <a:solidFill>
                  <a:schemeClr val="bg1"/>
                </a:solidFill>
                <a:latin typeface="Arial" panose="020B0604020202020204" pitchFamily="34" charset="0"/>
                <a:cs typeface="Arial" panose="020B0604020202020204" pitchFamily="34" charset="0"/>
              </a:rPr>
              <a:t>Qualifications of Qualifications Scotland (formerly SQA)</a:t>
            </a:r>
            <a:endParaRPr lang="en-GB" sz="1200"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C283C"/>
        </a:solidFill>
        <a:effectLst/>
      </p:bgPr>
    </p:bg>
    <p:spTree>
      <p:nvGrpSpPr>
        <p:cNvPr id="1" name=""/>
        <p:cNvGrpSpPr/>
        <p:nvPr/>
      </p:nvGrpSpPr>
      <p:grpSpPr>
        <a:xfrm>
          <a:off x="0" y="0"/>
          <a:ext cx="0" cy="0"/>
          <a:chOff x="0" y="0"/>
          <a:chExt cx="0" cy="0"/>
        </a:xfrm>
      </p:grpSpPr>
      <p:sp>
        <p:nvSpPr>
          <p:cNvPr id="2" name="Freeform 2"/>
          <p:cNvSpPr/>
          <p:nvPr/>
        </p:nvSpPr>
        <p:spPr>
          <a:xfrm flipV="1">
            <a:off x="1649116" y="1059000"/>
            <a:ext cx="13435420" cy="10339676"/>
          </a:xfrm>
          <a:custGeom>
            <a:avLst/>
            <a:gdLst/>
            <a:ahLst/>
            <a:cxnLst/>
            <a:rect l="l" t="t" r="r" b="b"/>
            <a:pathLst>
              <a:path w="13435420" h="10339676">
                <a:moveTo>
                  <a:pt x="0" y="10339676"/>
                </a:moveTo>
                <a:lnTo>
                  <a:pt x="13435420" y="10339676"/>
                </a:lnTo>
                <a:lnTo>
                  <a:pt x="13435420" y="0"/>
                </a:lnTo>
                <a:lnTo>
                  <a:pt x="0" y="0"/>
                </a:lnTo>
                <a:lnTo>
                  <a:pt x="0" y="10339676"/>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Freeform 3"/>
          <p:cNvSpPr/>
          <p:nvPr/>
        </p:nvSpPr>
        <p:spPr>
          <a:xfrm>
            <a:off x="4128315" y="241086"/>
            <a:ext cx="10533087" cy="4344899"/>
          </a:xfrm>
          <a:custGeom>
            <a:avLst/>
            <a:gdLst/>
            <a:ahLst/>
            <a:cxnLst/>
            <a:rect l="l" t="t" r="r" b="b"/>
            <a:pathLst>
              <a:path w="10533087" h="4344899">
                <a:moveTo>
                  <a:pt x="0" y="0"/>
                </a:moveTo>
                <a:lnTo>
                  <a:pt x="10533088" y="0"/>
                </a:lnTo>
                <a:lnTo>
                  <a:pt x="10533088" y="4344898"/>
                </a:lnTo>
                <a:lnTo>
                  <a:pt x="0" y="434489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 name="TextBox 4"/>
          <p:cNvSpPr txBox="1"/>
          <p:nvPr/>
        </p:nvSpPr>
        <p:spPr>
          <a:xfrm>
            <a:off x="4128315" y="4822752"/>
            <a:ext cx="9882484" cy="3406377"/>
          </a:xfrm>
          <a:prstGeom prst="rect">
            <a:avLst/>
          </a:prstGeom>
        </p:spPr>
        <p:txBody>
          <a:bodyPr lIns="0" tIns="0" rIns="0" bIns="0" rtlCol="0" anchor="t">
            <a:spAutoFit/>
          </a:bodyPr>
          <a:lstStyle/>
          <a:p>
            <a:pPr marL="597107" lvl="1" indent="-298553" algn="l">
              <a:lnSpc>
                <a:spcPts val="3871"/>
              </a:lnSpc>
              <a:buFont typeface="Arial"/>
              <a:buChar char="•"/>
            </a:pPr>
            <a:r>
              <a:rPr lang="en-US" sz="2765" b="1" dirty="0">
                <a:solidFill>
                  <a:srgbClr val="000000"/>
                </a:solidFill>
                <a:latin typeface="Poppins Bold"/>
                <a:ea typeface="Poppins Bold"/>
                <a:cs typeface="Poppins Bold"/>
                <a:sym typeface="Poppins Bold"/>
              </a:rPr>
              <a:t>Simple! Help parents, </a:t>
            </a:r>
            <a:r>
              <a:rPr lang="en-US" sz="2765" b="1" dirty="0" err="1">
                <a:solidFill>
                  <a:srgbClr val="000000"/>
                </a:solidFill>
                <a:latin typeface="Poppins Bold"/>
                <a:ea typeface="Poppins Bold"/>
                <a:cs typeface="Poppins Bold"/>
                <a:sym typeface="Poppins Bold"/>
              </a:rPr>
              <a:t>carers</a:t>
            </a:r>
            <a:r>
              <a:rPr lang="en-US" sz="2765" b="1" dirty="0">
                <a:solidFill>
                  <a:srgbClr val="000000"/>
                </a:solidFill>
                <a:latin typeface="Poppins Bold"/>
                <a:ea typeface="Poppins Bold"/>
                <a:cs typeface="Poppins Bold"/>
                <a:sym typeface="Poppins Bold"/>
              </a:rPr>
              <a:t>, employers and fellow pupils to better understand qualifications and their value</a:t>
            </a:r>
          </a:p>
          <a:p>
            <a:pPr marL="597107" lvl="1" indent="-298553" algn="l">
              <a:lnSpc>
                <a:spcPts val="3871"/>
              </a:lnSpc>
              <a:buFont typeface="Arial"/>
              <a:buChar char="•"/>
            </a:pPr>
            <a:r>
              <a:rPr lang="en-US" sz="2765" b="1" u="sng" dirty="0">
                <a:solidFill>
                  <a:srgbClr val="000000"/>
                </a:solidFill>
                <a:latin typeface="Poppins Bold"/>
                <a:ea typeface="Poppins Bold"/>
                <a:cs typeface="Poppins Bold"/>
                <a:sym typeface="Poppins Bold"/>
                <a:hlinkClick r:id="rId7" tooltip="https://www.youtube.com/watch?v=myFx1d8EEWo&amp;feature=youtu.be"/>
              </a:rPr>
              <a:t>Watch this video from </a:t>
            </a:r>
            <a:r>
              <a:rPr lang="en-US" sz="2765" b="1" u="sng" dirty="0" err="1">
                <a:solidFill>
                  <a:srgbClr val="000000"/>
                </a:solidFill>
                <a:latin typeface="Poppins Bold"/>
                <a:ea typeface="Poppins Bold"/>
                <a:cs typeface="Poppins Bold"/>
                <a:sym typeface="Poppins Bold"/>
                <a:hlinkClick r:id="rId7" tooltip="https://www.youtube.com/watch?v=myFx1d8EEWo&amp;feature=youtu.be"/>
              </a:rPr>
              <a:t>Lasswade</a:t>
            </a:r>
            <a:r>
              <a:rPr lang="en-US" sz="2765" b="1" u="sng" dirty="0">
                <a:solidFill>
                  <a:srgbClr val="000000"/>
                </a:solidFill>
                <a:latin typeface="Poppins Bold"/>
                <a:ea typeface="Poppins Bold"/>
                <a:cs typeface="Poppins Bold"/>
                <a:sym typeface="Poppins Bold"/>
                <a:hlinkClick r:id="rId7" tooltip="https://www.youtube.com/watch?v=myFx1d8EEWo&amp;feature=youtu.be"/>
              </a:rPr>
              <a:t> High School</a:t>
            </a:r>
            <a:r>
              <a:rPr lang="en-US" sz="2765" b="1" dirty="0">
                <a:solidFill>
                  <a:srgbClr val="000000"/>
                </a:solidFill>
                <a:latin typeface="Poppins Bold"/>
                <a:ea typeface="Poppins Bold"/>
                <a:cs typeface="Poppins Bold"/>
                <a:sym typeface="Poppins Bold"/>
              </a:rPr>
              <a:t> Pupil Ambassadors and staff</a:t>
            </a:r>
          </a:p>
          <a:p>
            <a:pPr marL="597107" lvl="1" indent="-298553" algn="l">
              <a:lnSpc>
                <a:spcPts val="3871"/>
              </a:lnSpc>
              <a:buFont typeface="Arial"/>
              <a:buChar char="•"/>
            </a:pPr>
            <a:r>
              <a:rPr lang="en-US" sz="2765" b="1" dirty="0">
                <a:solidFill>
                  <a:srgbClr val="000000"/>
                </a:solidFill>
                <a:latin typeface="Poppins Bold"/>
                <a:ea typeface="Poppins Bold"/>
                <a:cs typeface="Poppins Bold"/>
                <a:sym typeface="Poppins Bold"/>
              </a:rPr>
              <a:t>Think about what activities you might like to do as a group and discuss some ideas</a:t>
            </a:r>
          </a:p>
        </p:txBody>
      </p:sp>
      <p:sp>
        <p:nvSpPr>
          <p:cNvPr id="5" name="TextBox 5"/>
          <p:cNvSpPr txBox="1"/>
          <p:nvPr/>
        </p:nvSpPr>
        <p:spPr>
          <a:xfrm rot="-165246">
            <a:off x="3755674" y="704304"/>
            <a:ext cx="10615867" cy="2843304"/>
          </a:xfrm>
          <a:prstGeom prst="rect">
            <a:avLst/>
          </a:prstGeom>
        </p:spPr>
        <p:txBody>
          <a:bodyPr lIns="0" tIns="0" rIns="0" bIns="0" rtlCol="0" anchor="t">
            <a:spAutoFit/>
          </a:bodyPr>
          <a:lstStyle/>
          <a:p>
            <a:pPr algn="ctr">
              <a:lnSpc>
                <a:spcPts val="12438"/>
              </a:lnSpc>
            </a:pPr>
            <a:r>
              <a:rPr lang="en-US" sz="8884" b="1">
                <a:solidFill>
                  <a:srgbClr val="1C283C"/>
                </a:solidFill>
                <a:latin typeface="Poppins Bold"/>
                <a:ea typeface="Poppins Bold"/>
                <a:cs typeface="Poppins Bold"/>
                <a:sym typeface="Poppins Bold"/>
              </a:rPr>
              <a:t>Your role </a:t>
            </a:r>
          </a:p>
          <a:p>
            <a:pPr algn="ctr">
              <a:lnSpc>
                <a:spcPts val="7285"/>
              </a:lnSpc>
            </a:pPr>
            <a:r>
              <a:rPr lang="en-US" sz="8884" b="1">
                <a:solidFill>
                  <a:srgbClr val="1C283C"/>
                </a:solidFill>
                <a:latin typeface="Poppins Bold"/>
                <a:ea typeface="Poppins Bold"/>
                <a:cs typeface="Poppins Bold"/>
                <a:sym typeface="Poppins Bold"/>
              </a:rPr>
              <a:t>and mission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1116</Words>
  <Application>Microsoft Office PowerPoint</Application>
  <PresentationFormat>Custom</PresentationFormat>
  <Paragraphs>151</Paragraphs>
  <Slides>13</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Calibri</vt:lpstr>
      <vt:lpstr>Poppins Bold</vt:lpstr>
      <vt:lpstr>Arial</vt:lpstr>
      <vt:lpstr>Comic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Pupil Ambassador training Jan 2025</dc:title>
  <cp:lastModifiedBy>Lynda Short</cp:lastModifiedBy>
  <cp:revision>4</cp:revision>
  <dcterms:created xsi:type="dcterms:W3CDTF">2006-08-16T00:00:00Z</dcterms:created>
  <dcterms:modified xsi:type="dcterms:W3CDTF">2026-02-20T11:09:36Z</dcterms:modified>
  <dc:identifier>DAGcKxY5dQU</dc:identifier>
</cp:coreProperties>
</file>